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2" r:id="rId3"/>
    <p:sldId id="273" r:id="rId4"/>
    <p:sldId id="269" r:id="rId5"/>
    <p:sldId id="284" r:id="rId6"/>
    <p:sldId id="285" r:id="rId7"/>
    <p:sldId id="283" r:id="rId8"/>
    <p:sldId id="276" r:id="rId9"/>
    <p:sldId id="277" r:id="rId10"/>
    <p:sldId id="265" r:id="rId11"/>
    <p:sldId id="280" r:id="rId12"/>
    <p:sldId id="281" r:id="rId13"/>
    <p:sldId id="258" r:id="rId14"/>
    <p:sldId id="261" r:id="rId15"/>
    <p:sldId id="282" r:id="rId16"/>
    <p:sldId id="290" r:id="rId17"/>
    <p:sldId id="270" r:id="rId18"/>
    <p:sldId id="259" r:id="rId19"/>
    <p:sldId id="286" r:id="rId20"/>
    <p:sldId id="260" r:id="rId21"/>
    <p:sldId id="287" r:id="rId22"/>
    <p:sldId id="293" r:id="rId23"/>
    <p:sldId id="271" r:id="rId24"/>
    <p:sldId id="288" r:id="rId25"/>
    <p:sldId id="289" r:id="rId26"/>
    <p:sldId id="291" r:id="rId27"/>
    <p:sldId id="275" r:id="rId28"/>
    <p:sldId id="262" r:id="rId29"/>
    <p:sldId id="292" r:id="rId30"/>
    <p:sldId id="268" r:id="rId31"/>
    <p:sldId id="294" r:id="rId32"/>
    <p:sldId id="263" r:id="rId33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398" autoAdjust="0"/>
  </p:normalViewPr>
  <p:slideViewPr>
    <p:cSldViewPr snapToGrid="0">
      <p:cViewPr varScale="1">
        <p:scale>
          <a:sx n="69" d="100"/>
          <a:sy n="69" d="100"/>
        </p:scale>
        <p:origin x="1186" y="77"/>
      </p:cViewPr>
      <p:guideLst/>
    </p:cSldViewPr>
  </p:slideViewPr>
  <p:outlineViewPr>
    <p:cViewPr>
      <p:scale>
        <a:sx n="33" d="100"/>
        <a:sy n="33" d="100"/>
      </p:scale>
      <p:origin x="0" y="-61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ED34-3CCC-4EC5-AF1B-2B3E83B503B8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B53F4-4F3C-4225-8576-4DB96B0D4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3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Recevoir quelque chose  payer en plus, n’est jamais plaisant ?</a:t>
            </a:r>
          </a:p>
          <a:p>
            <a:r>
              <a:rPr lang="fr-FR" dirty="0"/>
              <a:t>Recevoir un rôle 7 ans après le précédent, en 2016, cela pose question surtout que celui-ci fut annulé en 2018 ?</a:t>
            </a:r>
          </a:p>
          <a:p>
            <a:r>
              <a:rPr lang="fr-FR" dirty="0"/>
              <a:t>Pourquoi payer alors que cela ne se faisait depuis des lustres ?</a:t>
            </a:r>
          </a:p>
          <a:p>
            <a:r>
              <a:rPr lang="fr-FR" dirty="0"/>
              <a:t>Faut-il maintenir les canaux ?</a:t>
            </a:r>
          </a:p>
          <a:p>
            <a:r>
              <a:rPr lang="fr-FR" dirty="0"/>
              <a:t>Autant de questions qu’il est légitime de se poser.</a:t>
            </a:r>
          </a:p>
          <a:p>
            <a:r>
              <a:rPr lang="fr-FR" dirty="0"/>
              <a:t>Avant de répondre à ces questions, je voudrais vous indiquer ma position personnelle :</a:t>
            </a:r>
          </a:p>
          <a:p>
            <a:r>
              <a:rPr lang="fr-FR" dirty="0"/>
              <a:t>Accueil en arrivant en 2010</a:t>
            </a:r>
          </a:p>
          <a:p>
            <a:r>
              <a:rPr lang="fr-FR" dirty="0"/>
              <a:t>J’ai travaillé au sein de la commune de 2012 à 2018 et j’ai appris pas mal de chose que j’ignorai jusque-là : les innombrables tâches d’une organisation territoriale</a:t>
            </a:r>
          </a:p>
          <a:p>
            <a:r>
              <a:rPr lang="fr-FR" dirty="0"/>
              <a:t>J’ai pu me rendre compte de tout ce qu’on pouvait profiter au quotidien grâce à celle-ci,</a:t>
            </a:r>
          </a:p>
          <a:p>
            <a:r>
              <a:rPr lang="fr-FR" dirty="0"/>
              <a:t>C’est pourquoi, quand on m’a demandé, en 2019, de m’occuper de l’ASA, j’ai dit OK pour concourir au bien commun.</a:t>
            </a:r>
          </a:p>
          <a:p>
            <a:r>
              <a:rPr lang="fr-FR" dirty="0"/>
              <a:t>Je savais que cela n’était pas évident, l’ASA, c’était pour moi de l’</a:t>
            </a:r>
            <a:r>
              <a:rPr lang="fr-FR" dirty="0" err="1"/>
              <a:t>hebreu</a:t>
            </a:r>
            <a:r>
              <a:rPr lang="fr-FR" dirty="0"/>
              <a:t>,</a:t>
            </a:r>
          </a:p>
          <a:p>
            <a:r>
              <a:rPr lang="fr-FR" dirty="0"/>
              <a:t>Depuis 2019, j’ai appris pas mal et comprends un peu mieux,</a:t>
            </a:r>
          </a:p>
          <a:p>
            <a:r>
              <a:rPr lang="fr-FR" dirty="0"/>
              <a:t>J’ai compris que nous avions la chance de disposer de canaux (grâce aux générations précédentes)</a:t>
            </a:r>
          </a:p>
          <a:p>
            <a:r>
              <a:rPr lang="fr-FR" dirty="0"/>
              <a:t>Je vais essayer de vous la faire partager !,,,,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53F4-4F3C-4225-8576-4DB96B0D45F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019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Bien conscience qu’actuellement ce rôle est investissement pour un grand nombre de propriétaires,</a:t>
            </a:r>
          </a:p>
          <a:p>
            <a:r>
              <a:rPr lang="fr-FR" dirty="0"/>
              <a:t>Mais c’est aussi une forme de solidarité collective pour pérenniser l’accès à l’eau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53F4-4F3C-4225-8576-4DB96B0D45F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403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Dépendra des recettes effectives</a:t>
            </a:r>
          </a:p>
          <a:p>
            <a:r>
              <a:rPr lang="fr-FR" dirty="0"/>
              <a:t>A ce jour perception de :</a:t>
            </a:r>
          </a:p>
          <a:p>
            <a:r>
              <a:rPr lang="fr-FR" dirty="0"/>
              <a:t>Prévision de participation pour traversée de route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53F4-4F3C-4225-8576-4DB96B0D45F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47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participer à des réunions départementales,</a:t>
            </a:r>
          </a:p>
          <a:p>
            <a:r>
              <a:rPr lang="fr-FR" dirty="0"/>
              <a:t>Nous sommes sous les projecteurs du département pour savoir si notre ASA va redémarrer.</a:t>
            </a:r>
          </a:p>
          <a:p>
            <a:r>
              <a:rPr lang="fr-FR" dirty="0"/>
              <a:t>La plus grosse ASA du département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53F4-4F3C-4225-8576-4DB96B0D45F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40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Situation inaliénable</a:t>
            </a:r>
          </a:p>
          <a:p>
            <a:r>
              <a:rPr lang="fr-FR" dirty="0"/>
              <a:t>C’est-à-dire que la situation de la parcelle qui commande</a:t>
            </a:r>
          </a:p>
          <a:p>
            <a:r>
              <a:rPr lang="fr-FR" dirty="0"/>
              <a:t>Et non le bon vouloir du propriétaire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53F4-4F3C-4225-8576-4DB96B0D45F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46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périmètre est discutable</a:t>
            </a:r>
          </a:p>
          <a:p>
            <a:r>
              <a:rPr lang="fr-FR" dirty="0"/>
              <a:t>Mais ce qui est encore plus problématique, c’est de trouver des critères indiscutables de différenciation</a:t>
            </a:r>
          </a:p>
          <a:p>
            <a:r>
              <a:rPr lang="fr-FR" dirty="0"/>
              <a:t>Ce qui est sûrement le plus profitable, c’est de tout faire pour remettre en ordre de </a:t>
            </a:r>
            <a:r>
              <a:rPr lang="fr-FR" dirty="0" err="1"/>
              <a:t>marcche</a:t>
            </a:r>
            <a:r>
              <a:rPr lang="fr-FR" dirty="0"/>
              <a:t>, l’accès à l’eau soit les canaux secondaires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53F4-4F3C-4225-8576-4DB96B0D45F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75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Evoquer les caractéristiques de canaux secondaires :</a:t>
            </a:r>
          </a:p>
          <a:p>
            <a:r>
              <a:rPr lang="fr-FR" dirty="0" err="1"/>
              <a:t>Peyras</a:t>
            </a:r>
            <a:endParaRPr lang="fr-FR" dirty="0"/>
          </a:p>
          <a:p>
            <a:r>
              <a:rPr lang="fr-FR" dirty="0" err="1"/>
              <a:t>Filioles</a:t>
            </a:r>
            <a:endParaRPr lang="fr-FR" dirty="0"/>
          </a:p>
          <a:p>
            <a:r>
              <a:rPr lang="fr-FR" dirty="0"/>
              <a:t>À la charge des riverains </a:t>
            </a:r>
            <a:r>
              <a:rPr lang="fr-FR" dirty="0" err="1"/>
              <a:t>cocernés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53F4-4F3C-4225-8576-4DB96B0D45F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78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Flottement : conséquence de la facilité et commodité du ROBINET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53F4-4F3C-4225-8576-4DB96B0D45F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972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Indiquer que à l’occasion de l’AG, il y a un règlement statutaire d’un renouvellement par 1/5 du bureau, Il est de 10 personnes, actuellement pourvu de 8 personnes,</a:t>
            </a:r>
          </a:p>
          <a:p>
            <a:r>
              <a:rPr lang="fr-FR" dirty="0"/>
              <a:t>Donc 2 personnes sont à renouveler parmi les 8,</a:t>
            </a:r>
          </a:p>
          <a:p>
            <a:r>
              <a:rPr lang="fr-FR" dirty="0"/>
              <a:t>Mais le bureau annonce sa démission dans sa globalité afin de repartir sur des bases sans parti pris,</a:t>
            </a:r>
          </a:p>
          <a:p>
            <a:r>
              <a:rPr lang="fr-FR" dirty="0"/>
              <a:t>Donc les candidatures sont les bienvenues pour pourvoir 10 personnes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53F4-4F3C-4225-8576-4DB96B0D45F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30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Mettre en évidence la relation avec la FDSIGE05</a:t>
            </a:r>
          </a:p>
          <a:p>
            <a:r>
              <a:rPr lang="fr-FR" dirty="0"/>
              <a:t>Avec la contribution généreuse de </a:t>
            </a:r>
            <a:r>
              <a:rPr lang="fr-FR" dirty="0" err="1"/>
              <a:t>Laetitita</a:t>
            </a:r>
            <a:r>
              <a:rPr lang="fr-FR" dirty="0"/>
              <a:t> SERVIER</a:t>
            </a:r>
          </a:p>
          <a:p>
            <a:endParaRPr lang="fr-FR" dirty="0"/>
          </a:p>
          <a:p>
            <a:r>
              <a:rPr lang="fr-FR" dirty="0"/>
              <a:t>DDT =Direction Départementale des Territoires (service de la Préfecture)</a:t>
            </a:r>
          </a:p>
          <a:p>
            <a:r>
              <a:rPr lang="fr-FR" dirty="0"/>
              <a:t>CCPE = Communauté de Communes du Pays des Ecrins</a:t>
            </a:r>
          </a:p>
          <a:p>
            <a:r>
              <a:rPr lang="fr-FR" dirty="0"/>
              <a:t>SIG = service pluri </a:t>
            </a:r>
            <a:r>
              <a:rPr lang="fr-FR" dirty="0" err="1"/>
              <a:t>comumnautaire</a:t>
            </a:r>
            <a:r>
              <a:rPr lang="fr-FR" dirty="0"/>
              <a:t> regroupant Le Queyras, le Guillestrois et Pays des Ecrins</a:t>
            </a:r>
          </a:p>
          <a:p>
            <a:endParaRPr lang="fr-FR" dirty="0"/>
          </a:p>
          <a:p>
            <a:r>
              <a:rPr lang="fr-FR" dirty="0"/>
              <a:t>Réalisations des panneaux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53F4-4F3C-4225-8576-4DB96B0D45F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726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Pas d’inquiétudes……</a:t>
            </a:r>
          </a:p>
          <a:p>
            <a:r>
              <a:rPr lang="fr-FR" dirty="0"/>
              <a:t>Ces frais ne seront ni remboursés ni indemnisés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53F4-4F3C-4225-8576-4DB96B0D45F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05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7A1954-AC36-6D54-6566-D7651EDE5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BB2FDA-C827-9732-9CFC-68E67616A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97435-FA68-3875-AA0B-65F85E8C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954865-0DB4-E5AD-5990-ACDFEB2B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6ED6B4-EAF6-57F8-8E1C-6B6A0F18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71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BB0E5-3DB0-6EE5-0785-B8F9837D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2D1E3D-3E75-9380-CD6B-127E0D708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BF6EAB-4F8E-75A3-79CC-722BB37F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0D1647-DC7F-70C1-9957-57F17C6B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767A58-01E6-F27C-B716-6FDE69C7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60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271E0F1-53F3-6B5B-7D5E-BDD13B34E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E3580A-E20E-D785-13B2-C88689EA8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B51D21-9D5C-A669-DF24-2F9BD5EC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A2F72F-2DB8-3E05-79DF-306503B5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EF2CF5-6B2E-C62E-0395-CE18738F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12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E3B0D-AC33-3DBF-9FFB-829C4741F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960D1D-ED18-0217-5850-59D93FD49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09B857-F4DE-0304-96C6-D57D6C8F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9B62E1-9E1D-045C-12C9-B55780CA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5D0378-1389-D329-A487-3E6829B7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49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CEF46-DD15-2140-D473-18C5D2E4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B67180-A84B-8DA4-384C-3E137D7EB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ABF9A2-9F61-47F2-A1C1-B23EE450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08E9B6-3734-476B-F229-32769F31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E19D1C-0C53-C660-F196-011ED08F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02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6879F6-F3E4-AD09-A60F-64EA1D33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D36641-B523-5088-2678-D59FFA49A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267EB1-2753-D603-5B3D-BF248EA5F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648645-9CCE-F728-A39D-A07BE7A2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407425-14CA-4A80-23BC-D9DFD071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EFBE3C-FA27-F2CE-BD1E-7534B9DC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8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9DAE0-B88B-275E-4AA9-14EF36D3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9944C1-C276-AA57-382F-3C8DC57EC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152025-D927-C98D-9E5A-0823EF171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16E67D-5001-4058-F3F7-2C48C1B21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20E1FC-A120-6D20-ED35-D48013D13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7D4D17-D2EF-4256-9F68-60B386EF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B509B9C-900B-CC66-3A4E-4E4A57BE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5DBC84-F726-E9EB-70A7-98447DE4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88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C5D887-4450-9DAB-17BB-4E14A554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61B47C-3BBC-3D22-3517-21732972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94BB16-5E1B-B7DF-9695-F1186890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2E5FEB-F722-576F-C9C8-3A148A8A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9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98EF55-616C-5A44-B79C-1BD42A72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43323C-8529-7139-C6E5-35689C59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72B222-4667-5812-E953-015E348A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76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0D978-D783-932F-6651-2181B270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1D7137-B401-7C1E-96CE-40DEADFA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6050A4-CE2A-535C-B053-135DA5612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1EA0FC-B426-3063-0B58-E3E4D898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3A6604-1359-02CF-01EB-46990B26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FBDCD4-2E32-C057-F9AD-3229595F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45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3FF80-E5D2-12BD-D45F-47439C19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FBA75B-7950-9E74-C8DB-64C7B0126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28A7D8-E1E8-91A6-CAB1-9346C75FB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A0DF7E-ADF2-D3CD-1EB8-241C13FA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50-FD38-4E14-8680-609E52E96405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D78BF9-AE2D-A8B4-3DBA-290B0B84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DA0929-6A60-9168-0659-BDE64483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4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A44D61-3F79-B4A0-DE5C-4F545C38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00A79B-4696-CF2E-BCD8-CC290D5BD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567F91-E8E3-30FE-886C-F7D22D579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A450-FD38-4E14-8680-609E52E96405}" type="datetimeFigureOut">
              <a:rPr lang="fr-FR" smtClean="0"/>
              <a:t>01/11/2023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656FD-8E33-C28D-1C48-82742F239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D2366C-95DD-FE6E-523E-5143B6E11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DC8A3-C369-4682-9068-15935F119A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8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B39B2-4EFF-AD10-290A-206A155E8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432" y="652578"/>
            <a:ext cx="11023133" cy="2155720"/>
          </a:xfrm>
        </p:spPr>
        <p:txBody>
          <a:bodyPr>
            <a:normAutofit/>
          </a:bodyPr>
          <a:lstStyle/>
          <a:p>
            <a:r>
              <a:rPr lang="fr-FR" sz="6700" b="1" dirty="0">
                <a:latin typeface="Aptos Black" panose="020B0004020202020204" pitchFamily="34" charset="0"/>
              </a:rPr>
              <a:t>ASSEMBLEE GENERALE</a:t>
            </a:r>
            <a:br>
              <a:rPr lang="fr-FR" dirty="0"/>
            </a:br>
            <a:r>
              <a:rPr lang="fr-FR" sz="4400" dirty="0"/>
              <a:t>ASA des Canaux Réunis de Vallouise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60132A-8189-1F70-37BB-B000FDB25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196" y="3356364"/>
            <a:ext cx="9144000" cy="1386677"/>
          </a:xfrm>
        </p:spPr>
        <p:txBody>
          <a:bodyPr>
            <a:normAutofit fontScale="70000" lnSpcReduction="20000"/>
          </a:bodyPr>
          <a:lstStyle/>
          <a:p>
            <a:endParaRPr lang="fr-FR" sz="3200" dirty="0"/>
          </a:p>
          <a:p>
            <a:r>
              <a:rPr lang="fr-FR" sz="5100" dirty="0"/>
              <a:t>Vendredi 27 Octobre 2023 à 18h</a:t>
            </a:r>
          </a:p>
          <a:p>
            <a:r>
              <a:rPr lang="fr-FR" sz="5100" dirty="0"/>
              <a:t>Salle Bonvoisin de Vallouise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BFCBF552-CAAC-3077-FFBD-3FCC2B8548DD}"/>
              </a:ext>
            </a:extLst>
          </p:cNvPr>
          <p:cNvSpPr txBox="1">
            <a:spLocks/>
          </p:cNvSpPr>
          <p:nvPr/>
        </p:nvSpPr>
        <p:spPr>
          <a:xfrm>
            <a:off x="1432196" y="4743041"/>
            <a:ext cx="9144000" cy="1386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dirty="0"/>
          </a:p>
          <a:p>
            <a:r>
              <a:rPr lang="fr-FR" sz="5100" dirty="0"/>
              <a:t>Vendredi 27 Octobre 2023 à 19h</a:t>
            </a:r>
          </a:p>
          <a:p>
            <a:r>
              <a:rPr lang="fr-FR" sz="5100" dirty="0"/>
              <a:t>Si pas quorum (336)</a:t>
            </a:r>
          </a:p>
        </p:txBody>
      </p:sp>
    </p:spTree>
    <p:extLst>
      <p:ext uri="{BB962C8B-B14F-4D97-AF65-F5344CB8AC3E}">
        <p14:creationId xmlns:p14="http://schemas.microsoft.com/office/powerpoint/2010/main" val="214301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416A7-7615-A70E-6062-719174A3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1" y="365125"/>
            <a:ext cx="11291581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Avec la sécheresse 2022 : 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un Réveil douloureux !....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CABEAE-C9AA-36CC-1835-902DD5F4E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3045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les glaciers fondent</a:t>
            </a:r>
          </a:p>
          <a:p>
            <a:r>
              <a:rPr lang="fr-FR" dirty="0"/>
              <a:t>Les périodes de sécheresse s’allongent</a:t>
            </a:r>
          </a:p>
          <a:p>
            <a:r>
              <a:rPr lang="fr-FR" dirty="0"/>
              <a:t>Les besoins en eau augmentent</a:t>
            </a:r>
          </a:p>
          <a:p>
            <a:r>
              <a:rPr lang="fr-FR" dirty="0"/>
              <a:t>Les arbitrages d’usage d’eau apparaissent</a:t>
            </a:r>
          </a:p>
          <a:p>
            <a:r>
              <a:rPr lang="fr-FR" b="1" u="sng" dirty="0"/>
              <a:t>La pression des irrigants des régions plus au sud</a:t>
            </a:r>
          </a:p>
          <a:p>
            <a:r>
              <a:rPr lang="fr-FR" b="1" u="sng" dirty="0"/>
              <a:t>Réaction des pouvoirs publics pour gérer : supprimer les ASA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fr-FR" dirty="0"/>
              <a:t> celles qui fonctionnent mal et ne respectent pas les règles….   </a:t>
            </a:r>
          </a:p>
          <a:p>
            <a:pPr marL="457200" lvl="1" indent="0">
              <a:buNone/>
            </a:pPr>
            <a:endParaRPr lang="fr-FR" sz="1200" b="1" u="sng" dirty="0"/>
          </a:p>
          <a:p>
            <a:pPr marL="457200" lvl="1" indent="0">
              <a:buNone/>
            </a:pPr>
            <a:r>
              <a:rPr lang="fr-FR" b="1" u="sng" dirty="0">
                <a:solidFill>
                  <a:srgbClr val="FF0000"/>
                </a:solidFill>
              </a:rPr>
              <a:t>Du jamais vu : 50 ASA ont été supprimés sur le département en 2022 !</a:t>
            </a:r>
          </a:p>
        </p:txBody>
      </p:sp>
    </p:spTree>
    <p:extLst>
      <p:ext uri="{BB962C8B-B14F-4D97-AF65-F5344CB8AC3E}">
        <p14:creationId xmlns:p14="http://schemas.microsoft.com/office/powerpoint/2010/main" val="358373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AC920-B1CD-4273-DA91-C876791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88288"/>
            <a:ext cx="11093569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Perspectives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FB380-252B-3282-B4FB-DB33354A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1413852"/>
            <a:ext cx="11179834" cy="418469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l’EAU du robinet bientôt à </a:t>
            </a:r>
            <a:r>
              <a:rPr lang="fr-FR" sz="3200" b="1" u="sng" dirty="0">
                <a:sym typeface="Wingdings" panose="05000000000000000000" pitchFamily="2" charset="2"/>
              </a:rPr>
              <a:t>1€ le M3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 	Soit une facture EAU </a:t>
            </a:r>
            <a:r>
              <a:rPr lang="fr-FR" dirty="0">
                <a:sym typeface="Wingdings" panose="05000000000000000000" pitchFamily="2" charset="2"/>
              </a:rPr>
              <a:t>(alimentation)</a:t>
            </a:r>
            <a:r>
              <a:rPr lang="fr-FR" sz="3200" dirty="0">
                <a:sym typeface="Wingdings" panose="05000000000000000000" pitchFamily="2" charset="2"/>
              </a:rPr>
              <a:t> à </a:t>
            </a:r>
            <a:r>
              <a:rPr lang="fr-FR" sz="3200" b="1" u="sng" dirty="0">
                <a:sym typeface="Wingdings" panose="05000000000000000000" pitchFamily="2" charset="2"/>
              </a:rPr>
              <a:t>200€ par an</a:t>
            </a:r>
          </a:p>
          <a:p>
            <a:pPr marL="0" indent="0">
              <a:buNone/>
            </a:pPr>
            <a:endParaRPr lang="fr-FR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un Plan de crise 05 en cas de sécheresse en cours :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	Des restrictions d’EAU sont envisagées 	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	</a:t>
            </a:r>
            <a:r>
              <a:rPr lang="fr-FR" sz="3200" b="1" u="sng" dirty="0">
                <a:sym typeface="Wingdings" panose="05000000000000000000" pitchFamily="2" charset="2"/>
              </a:rPr>
              <a:t>Une interdiction d’arroser avec l’EAU du robinet n’est pas à exclure</a:t>
            </a:r>
          </a:p>
          <a:p>
            <a:pPr marL="0" indent="0">
              <a:buNone/>
            </a:pPr>
            <a:endParaRPr lang="fr-FR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FR" sz="16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/>
              <a:t> de nouvelles clôtures d’ASA sont à prévoir….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7BA719-D876-67E6-E857-756F35DAF865}"/>
              </a:ext>
            </a:extLst>
          </p:cNvPr>
          <p:cNvSpPr/>
          <p:nvPr/>
        </p:nvSpPr>
        <p:spPr>
          <a:xfrm>
            <a:off x="1595887" y="5796951"/>
            <a:ext cx="9178505" cy="707366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73FC994-F0BB-143F-EFD8-C3AE980BD601}"/>
              </a:ext>
            </a:extLst>
          </p:cNvPr>
          <p:cNvSpPr txBox="1"/>
          <p:nvPr/>
        </p:nvSpPr>
        <p:spPr>
          <a:xfrm>
            <a:off x="595223" y="5909094"/>
            <a:ext cx="10791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sz="3200" b="1"/>
              <a:t>Une URGENCE : La remise en marche de l’ASA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17677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7B11F-CAEA-788C-8AC4-8D4DC7A0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61" y="23664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600" b="1" dirty="0">
                <a:latin typeface="Aptos Black" panose="020F0502020204030204" pitchFamily="34" charset="0"/>
              </a:rPr>
              <a:t>Quelques rappels sur la « structure ASA »</a:t>
            </a:r>
          </a:p>
        </p:txBody>
      </p:sp>
    </p:spTree>
    <p:extLst>
      <p:ext uri="{BB962C8B-B14F-4D97-AF65-F5344CB8AC3E}">
        <p14:creationId xmlns:p14="http://schemas.microsoft.com/office/powerpoint/2010/main" val="197778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AC920-B1CD-4273-DA91-C876791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88288"/>
            <a:ext cx="10515600" cy="1325563"/>
          </a:xfrm>
        </p:spPr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Une ASA, c’est quoi au juste ?....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FB380-252B-3282-B4FB-DB33354A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30" y="1694578"/>
            <a:ext cx="11009509" cy="5008226"/>
          </a:xfrm>
        </p:spPr>
        <p:txBody>
          <a:bodyPr/>
          <a:lstStyle/>
          <a:p>
            <a:r>
              <a:rPr lang="fr-FR" dirty="0"/>
              <a:t>ASA= une Association Syndicale Autorisée</a:t>
            </a:r>
          </a:p>
          <a:p>
            <a:r>
              <a:rPr lang="fr-FR" dirty="0"/>
              <a:t>Concernant les canaux, c’est un </a:t>
            </a:r>
            <a:r>
              <a:rPr lang="fr-FR" b="1" u="sng" dirty="0"/>
              <a:t>regroupement de propriétaires</a:t>
            </a:r>
            <a:r>
              <a:rPr lang="fr-FR" sz="2400" dirty="0"/>
              <a:t> (de privés)</a:t>
            </a:r>
          </a:p>
          <a:p>
            <a:r>
              <a:rPr lang="fr-FR" dirty="0"/>
              <a:t>Structure juridique très particulière pour gérer l’EAU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Un E.P.C.A (=Etablissement Public à Caractère Administratif)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800" b="1" dirty="0"/>
              <a:t>La tutelle est la Préfecture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Règles de gestion : </a:t>
            </a:r>
            <a:r>
              <a:rPr lang="fr-FR" sz="2000" dirty="0"/>
              <a:t>(</a:t>
            </a:r>
            <a:r>
              <a:rPr lang="fr-FR" sz="2000" u="sng" dirty="0"/>
              <a:t>doivent être validées par la Préfecture</a:t>
            </a:r>
            <a:r>
              <a:rPr lang="fr-FR" sz="2000" dirty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/>
              <a:t>Des Statuts (comme pour toute association)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/>
              <a:t>Un règlement intérieur :</a:t>
            </a:r>
          </a:p>
          <a:p>
            <a:pPr lvl="3"/>
            <a:r>
              <a:rPr lang="fr-FR" dirty="0"/>
              <a:t>le fonctionnement : les corvées et l’usage de l’eau</a:t>
            </a:r>
          </a:p>
          <a:p>
            <a:pPr lvl="3"/>
            <a:r>
              <a:rPr lang="fr-FR" dirty="0"/>
              <a:t>Le budget : dépenses et recettes fournies par le « rôle » (appel à cotisation)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800" b="1" u="sng" dirty="0"/>
              <a:t>Ce règlement a force de loi</a:t>
            </a:r>
          </a:p>
        </p:txBody>
      </p:sp>
    </p:spTree>
    <p:extLst>
      <p:ext uri="{BB962C8B-B14F-4D97-AF65-F5344CB8AC3E}">
        <p14:creationId xmlns:p14="http://schemas.microsoft.com/office/powerpoint/2010/main" val="244911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59B66-B252-B199-3482-DC2EB528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Droits et Devoirs d’une ASA ….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9AC451-D0FC-94BC-3D84-A9FA6BF4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52" y="1490065"/>
            <a:ext cx="11086673" cy="5086904"/>
          </a:xfrm>
        </p:spPr>
        <p:txBody>
          <a:bodyPr>
            <a:normAutofit/>
          </a:bodyPr>
          <a:lstStyle/>
          <a:p>
            <a:r>
              <a:rPr lang="fr-FR" u="sng" dirty="0"/>
              <a:t>Droits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Accès à l’eau de façon privilégiée :  </a:t>
            </a:r>
            <a:r>
              <a:rPr lang="fr-FR" b="1" u="sng" dirty="0"/>
              <a:t>« Droits d’Eau »</a:t>
            </a:r>
          </a:p>
          <a:p>
            <a:pPr lvl="1"/>
            <a:r>
              <a:rPr lang="fr-FR" dirty="0"/>
              <a:t>Une ASA dispose des mêmes prérogatives qu’une commune 				</a:t>
            </a:r>
            <a:r>
              <a:rPr lang="fr-FR" sz="2000" dirty="0"/>
              <a:t>(pour fixer les taxes, la gestion de l’usage de l’eau, mise en eau et martellières….)</a:t>
            </a:r>
            <a:endParaRPr lang="fr-FR" dirty="0"/>
          </a:p>
          <a:p>
            <a:r>
              <a:rPr lang="fr-FR" u="sng" dirty="0"/>
              <a:t>Devoirs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Entretenir les canaux porteurs</a:t>
            </a:r>
          </a:p>
          <a:p>
            <a:pPr lvl="1"/>
            <a:r>
              <a:rPr lang="fr-FR" dirty="0"/>
              <a:t>Veiller à la prise en compte des canaux secondaires </a:t>
            </a:r>
            <a:r>
              <a:rPr lang="fr-FR" u="sng" dirty="0"/>
              <a:t>par les propriétaires</a:t>
            </a:r>
          </a:p>
          <a:p>
            <a:pPr lvl="1"/>
            <a:r>
              <a:rPr lang="fr-FR" dirty="0"/>
              <a:t>Orchestrer un rôle perçu et géré par la Trésorerie:</a:t>
            </a:r>
          </a:p>
          <a:p>
            <a:pPr lvl="2"/>
            <a:r>
              <a:rPr lang="fr-FR" dirty="0"/>
              <a:t>Pour honorer le droit d’eau</a:t>
            </a:r>
          </a:p>
          <a:p>
            <a:pPr lvl="2"/>
            <a:r>
              <a:rPr lang="fr-FR" dirty="0"/>
              <a:t>Pour couvrir des frais d’entretien de travaux sur les canaux</a:t>
            </a:r>
          </a:p>
          <a:p>
            <a:pPr lvl="1"/>
            <a:r>
              <a:rPr lang="fr-FR" dirty="0"/>
              <a:t> </a:t>
            </a:r>
            <a:r>
              <a:rPr lang="fr-FR" sz="2800" u="sng" dirty="0"/>
              <a:t>Tout terrain situé en aval d’un canal porteur est assujetti à ce rôle</a:t>
            </a:r>
            <a:r>
              <a:rPr lang="fr-FR" sz="2800" dirty="0"/>
              <a:t>, 				</a:t>
            </a:r>
            <a:r>
              <a:rPr lang="fr-FR" sz="2800" b="1" u="sng" dirty="0"/>
              <a:t>situation inaliénable</a:t>
            </a:r>
          </a:p>
          <a:p>
            <a:pPr marL="457200" lvl="1" indent="0">
              <a:buNone/>
            </a:pPr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38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7B11F-CAEA-788C-8AC4-8D4DC7A0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55" y="1494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latin typeface="Aptos Black" panose="020F0502020204030204" pitchFamily="34" charset="0"/>
              </a:rPr>
              <a:t>Le Périmètre de l’ASA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7F5724-457A-25CA-0E1B-D442C03F3C7D}"/>
              </a:ext>
            </a:extLst>
          </p:cNvPr>
          <p:cNvSpPr txBox="1">
            <a:spLocks/>
          </p:cNvSpPr>
          <p:nvPr/>
        </p:nvSpPr>
        <p:spPr>
          <a:xfrm>
            <a:off x="595796" y="1516568"/>
            <a:ext cx="11000408" cy="49203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Défini dans le Règlement et validé en préfecture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Parcelles en deçà de 7 canaux porteurs </a:t>
            </a:r>
            <a:r>
              <a:rPr lang="fr-FR" sz="2000" dirty="0"/>
              <a:t>(quelles que soient leurs évolutions et leur nature)</a:t>
            </a:r>
          </a:p>
          <a:p>
            <a:pPr lvl="1"/>
            <a:r>
              <a:rPr lang="fr-FR" dirty="0"/>
              <a:t>Ces parcelles accèdent à l’eau :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dirty="0"/>
              <a:t>soit directement (l’ASA a la responsabilité du suivi des canaux porteurs)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fr-FR" dirty="0"/>
              <a:t> soit via des </a:t>
            </a:r>
            <a:r>
              <a:rPr lang="fr-FR" dirty="0" err="1"/>
              <a:t>Peyras</a:t>
            </a:r>
            <a:r>
              <a:rPr lang="fr-FR" dirty="0"/>
              <a:t> et </a:t>
            </a:r>
            <a:r>
              <a:rPr lang="fr-FR" dirty="0" err="1"/>
              <a:t>Filioles</a:t>
            </a:r>
            <a:r>
              <a:rPr lang="fr-FR" dirty="0"/>
              <a:t> ( ce sont les propriétaires qui assurent cet acheminement. L’ASA n’a qu’un rôle d’accompagnement et n’en a pas la responsabilité).</a:t>
            </a:r>
          </a:p>
          <a:p>
            <a:pPr lvl="2">
              <a:buFont typeface="Wingdings" panose="05000000000000000000" pitchFamily="2" charset="2"/>
              <a:buChar char="à"/>
            </a:pPr>
            <a:endParaRPr lang="fr-FR" dirty="0"/>
          </a:p>
          <a:p>
            <a:r>
              <a:rPr lang="fr-FR" dirty="0"/>
              <a:t>Toutes ces parcelles définies avaient accès à l’eau</a:t>
            </a:r>
          </a:p>
          <a:p>
            <a:endParaRPr lang="fr-FR" dirty="0"/>
          </a:p>
          <a:p>
            <a:r>
              <a:rPr lang="fr-FR" dirty="0"/>
              <a:t>En l’état actuel, ce n’est plus le cas </a:t>
            </a:r>
            <a:r>
              <a:rPr lang="fr-FR" sz="2000" dirty="0"/>
              <a:t>(suite aux évolutions des propriétaires)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0937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E9E80-4BD8-BFFB-7ABE-ACAF2C71F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50"/>
            <a:ext cx="10515600" cy="813970"/>
          </a:xfrm>
        </p:spPr>
        <p:txBody>
          <a:bodyPr/>
          <a:lstStyle/>
          <a:p>
            <a:pPr algn="ctr"/>
            <a:r>
              <a:rPr lang="fr-FR" b="1" dirty="0">
                <a:latin typeface="Amasis MT Pro Black" panose="02040A04050005020304" pitchFamily="18" charset="0"/>
              </a:rPr>
              <a:t>Schéma des canaux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5EAA29-A2AF-9BF4-16E4-BA351C9B4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811" y="1046747"/>
            <a:ext cx="8422147" cy="58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1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F74D9-2BAC-8A19-3C53-AC2512F5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31" y="524516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C’est quoi le « RÔLE »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D636D-FE70-838C-DDB4-596C3BCC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70197"/>
            <a:ext cx="10939943" cy="2503808"/>
          </a:xfrm>
        </p:spPr>
        <p:txBody>
          <a:bodyPr>
            <a:normAutofit/>
          </a:bodyPr>
          <a:lstStyle/>
          <a:p>
            <a:r>
              <a:rPr lang="fr-FR" dirty="0"/>
              <a:t>C’est une ressource de financement de l’ASA pour :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 L</a:t>
            </a:r>
            <a:r>
              <a:rPr lang="fr-FR" dirty="0"/>
              <a:t>a redevance eau obligatoire depuis 2006 </a:t>
            </a:r>
            <a:r>
              <a:rPr lang="fr-FR" sz="2000" dirty="0"/>
              <a:t>(pour tout prélèvement d’eau)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Assurer les personnes qui s’occupent de l’ASA </a:t>
            </a:r>
            <a:r>
              <a:rPr lang="fr-FR" sz="2000" dirty="0"/>
              <a:t>(personnes des corvées et bureau)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 Travaux et</a:t>
            </a:r>
            <a:r>
              <a:rPr lang="fr-FR" dirty="0"/>
              <a:t> réparations sur canaux porteurs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Orchestrer un usage optimal de l’eau disponible à proximité</a:t>
            </a:r>
          </a:p>
        </p:txBody>
      </p:sp>
    </p:spTree>
    <p:extLst>
      <p:ext uri="{BB962C8B-B14F-4D97-AF65-F5344CB8AC3E}">
        <p14:creationId xmlns:p14="http://schemas.microsoft.com/office/powerpoint/2010/main" val="1094893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8DD66-80A0-4E6B-2947-3132BFA8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Evolution de l’ASA de Vallouise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B85FAB-55FB-B19A-5C9F-8849ECAC9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Origine : entre 1868 et 1879 suivant les canaux</a:t>
            </a:r>
          </a:p>
          <a:p>
            <a:r>
              <a:rPr lang="fr-FR" dirty="0"/>
              <a:t>Période de flottement de l’ASA dans les années 70</a:t>
            </a:r>
          </a:p>
          <a:p>
            <a:r>
              <a:rPr lang="fr-FR" dirty="0"/>
              <a:t>1973 : Gestion des canaux reprise par la commune. </a:t>
            </a:r>
            <a:r>
              <a:rPr lang="fr-FR" b="1" u="sng" dirty="0"/>
              <a:t>Arrêt du « rôle »</a:t>
            </a:r>
          </a:p>
          <a:p>
            <a:r>
              <a:rPr lang="fr-FR" dirty="0"/>
              <a:t>2006 : Rappel à l’ordre de la Préfecture :</a:t>
            </a:r>
          </a:p>
          <a:p>
            <a:pPr marL="457200" lvl="1" indent="0">
              <a:buNone/>
            </a:pPr>
            <a:r>
              <a:rPr lang="fr-FR" sz="3000" b="1" u="sng" dirty="0">
                <a:sym typeface="Wingdings" panose="05000000000000000000" pitchFamily="2" charset="2"/>
              </a:rPr>
              <a:t> </a:t>
            </a:r>
            <a:r>
              <a:rPr lang="fr-FR" sz="3000" b="1" u="sng" dirty="0"/>
              <a:t>« Si une ASA ne fonctionne pas, le droit d’eau est suspendu »</a:t>
            </a:r>
          </a:p>
          <a:p>
            <a:r>
              <a:rPr lang="fr-FR" dirty="0"/>
              <a:t>Juillet 2008 : Redémarrage de l’ASA avec un administrateur provisoire</a:t>
            </a:r>
          </a:p>
          <a:p>
            <a:r>
              <a:rPr lang="fr-FR" dirty="0"/>
              <a:t>2016 : premier rôle appelé. Remise en cause avec démission et annulation</a:t>
            </a:r>
          </a:p>
          <a:p>
            <a:r>
              <a:rPr lang="fr-FR" dirty="0"/>
              <a:t>Assemblée Générale en Juillet 2019 avec</a:t>
            </a:r>
          </a:p>
          <a:p>
            <a:pPr lvl="1"/>
            <a:r>
              <a:rPr lang="fr-FR" dirty="0"/>
              <a:t> statuts adoptés et désignation d’un nouveau bureau syndical</a:t>
            </a:r>
          </a:p>
          <a:p>
            <a:r>
              <a:rPr lang="fr-FR" dirty="0"/>
              <a:t>Nouvelle collaboration de gestion administrative avec IT05 </a:t>
            </a:r>
            <a:r>
              <a:rPr lang="fr-FR" sz="2000" dirty="0"/>
              <a:t>(Août 2019)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39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229D1-2F2C-CC6A-7ECF-27453003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2163"/>
            <a:ext cx="10515600" cy="1325563"/>
          </a:xfrm>
        </p:spPr>
        <p:txBody>
          <a:bodyPr/>
          <a:lstStyle/>
          <a:p>
            <a:r>
              <a:rPr lang="fr-FR" dirty="0">
                <a:latin typeface="Amasis MT Pro Black" panose="02040A04050005020304" pitchFamily="18" charset="0"/>
              </a:rPr>
              <a:t>Rapport d’Activités 2022</a:t>
            </a:r>
            <a:br>
              <a:rPr lang="fr-FR" dirty="0"/>
            </a:br>
            <a:r>
              <a:rPr lang="fr-FR" dirty="0"/>
              <a:t>				et depuis 2019……</a:t>
            </a:r>
          </a:p>
        </p:txBody>
      </p:sp>
    </p:spTree>
    <p:extLst>
      <p:ext uri="{BB962C8B-B14F-4D97-AF65-F5344CB8AC3E}">
        <p14:creationId xmlns:p14="http://schemas.microsoft.com/office/powerpoint/2010/main" val="124406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1E0B832-FCE4-6922-3D14-44B976DF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BC00D7-43D4-DAFE-55D0-1294051A2AB1}"/>
              </a:ext>
            </a:extLst>
          </p:cNvPr>
          <p:cNvSpPr txBox="1"/>
          <p:nvPr/>
        </p:nvSpPr>
        <p:spPr>
          <a:xfrm>
            <a:off x="2474752" y="595618"/>
            <a:ext cx="6727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/>
              <a:t>Histoire d’EAU…….</a:t>
            </a:r>
          </a:p>
        </p:txBody>
      </p:sp>
    </p:spTree>
    <p:extLst>
      <p:ext uri="{BB962C8B-B14F-4D97-AF65-F5344CB8AC3E}">
        <p14:creationId xmlns:p14="http://schemas.microsoft.com/office/powerpoint/2010/main" val="1354127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08287-B1A7-3A89-84DF-6E2FD945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" y="105066"/>
            <a:ext cx="11895589" cy="1325563"/>
          </a:xfrm>
        </p:spPr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Fonctionnement de l’ASA depuis 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41154E-A359-871A-62F8-182DFE640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372619"/>
            <a:ext cx="11093153" cy="535954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Plus de 30 réunions du bureau </a:t>
            </a:r>
            <a:r>
              <a:rPr lang="fr-FR" sz="2200" dirty="0"/>
              <a:t>(conseil syndical) </a:t>
            </a:r>
            <a:r>
              <a:rPr lang="fr-FR" dirty="0"/>
              <a:t>!....</a:t>
            </a:r>
          </a:p>
          <a:p>
            <a:r>
              <a:rPr lang="fr-FR" dirty="0"/>
              <a:t>Travaux réalisés :</a:t>
            </a:r>
          </a:p>
          <a:p>
            <a:pPr lvl="1"/>
            <a:r>
              <a:rPr lang="fr-FR" dirty="0"/>
              <a:t>Règlement intérieur délibéré au Printemps 2020</a:t>
            </a:r>
          </a:p>
          <a:p>
            <a:pPr lvl="1"/>
            <a:r>
              <a:rPr lang="fr-FR" dirty="0"/>
              <a:t>Sollicitations multiples avec l’IT05 pour :</a:t>
            </a:r>
          </a:p>
          <a:p>
            <a:pPr lvl="2"/>
            <a:r>
              <a:rPr lang="fr-FR" dirty="0"/>
              <a:t>Un budget 2021 adopté laborieusement</a:t>
            </a:r>
          </a:p>
          <a:p>
            <a:pPr lvl="2"/>
            <a:r>
              <a:rPr lang="fr-FR" dirty="0"/>
              <a:t>Un rôle non déployé en 2021</a:t>
            </a:r>
          </a:p>
          <a:p>
            <a:pPr lvl="2"/>
            <a:r>
              <a:rPr lang="fr-FR" dirty="0"/>
              <a:t>Un budget 2022 non établi</a:t>
            </a:r>
          </a:p>
          <a:p>
            <a:pPr lvl="1"/>
            <a:r>
              <a:rPr lang="fr-FR" dirty="0"/>
              <a:t>Conséquences : blocage des dépenses prévues en 2022 			</a:t>
            </a:r>
            <a:r>
              <a:rPr lang="fr-FR" sz="2000" dirty="0"/>
              <a:t>(assurances, travaux, indemnisations….)</a:t>
            </a:r>
            <a:endParaRPr lang="fr-FR" dirty="0"/>
          </a:p>
          <a:p>
            <a:pPr lvl="1"/>
            <a:r>
              <a:rPr lang="fr-FR" dirty="0"/>
              <a:t>Participation à réunion départementale (27/05/2021)</a:t>
            </a:r>
          </a:p>
          <a:p>
            <a:pPr lvl="1"/>
            <a:r>
              <a:rPr lang="fr-FR" dirty="0"/>
              <a:t>Echanges avec l’ASA de Pelvoux et la FDSIGE05</a:t>
            </a:r>
          </a:p>
          <a:p>
            <a:r>
              <a:rPr lang="fr-FR" b="1" u="sng" dirty="0"/>
              <a:t>Décision tranchée fin Août 2022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Rupture avec IT05 </a:t>
            </a:r>
            <a:r>
              <a:rPr lang="fr-FR" sz="1800" dirty="0"/>
              <a:t>(Ingénierie territoriale, service département)</a:t>
            </a:r>
          </a:p>
          <a:p>
            <a:pPr lvl="1"/>
            <a:r>
              <a:rPr lang="fr-FR" dirty="0"/>
              <a:t>Adhésion à la FDSIGE05 </a:t>
            </a:r>
            <a:r>
              <a:rPr lang="fr-FR" sz="2000" dirty="0"/>
              <a:t>(Fédération Départementale des associations de propriétaires et des Structures d’Irrigation et de Gestion de l’Eau du 05)</a:t>
            </a:r>
            <a:endParaRPr lang="fr-FR" sz="32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8441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08287-B1A7-3A89-84DF-6E2FD945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" y="105066"/>
            <a:ext cx="11895589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Exercice 2022 </a:t>
            </a:r>
            <a:r>
              <a:rPr lang="fr-FR" sz="3200" b="1" dirty="0">
                <a:latin typeface="Arial Black" panose="020B0A04020102020204" pitchFamily="34" charset="0"/>
              </a:rPr>
              <a:t>(jusqu’à ce jour)</a:t>
            </a:r>
            <a:endParaRPr lang="fr-FR" b="1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41154E-A359-871A-62F8-182DFE640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372619"/>
            <a:ext cx="11269910" cy="5359546"/>
          </a:xfrm>
        </p:spPr>
        <p:txBody>
          <a:bodyPr>
            <a:normAutofit/>
          </a:bodyPr>
          <a:lstStyle/>
          <a:p>
            <a:r>
              <a:rPr lang="fr-FR" dirty="0"/>
              <a:t>Réalisation en 1 an </a:t>
            </a:r>
          </a:p>
          <a:p>
            <a:r>
              <a:rPr lang="fr-FR" dirty="0"/>
              <a:t>Finalisation Budget 2022</a:t>
            </a:r>
          </a:p>
          <a:p>
            <a:r>
              <a:rPr lang="fr-FR" dirty="0"/>
              <a:t>Mise à jour délibérations et relations DDT </a:t>
            </a:r>
            <a:r>
              <a:rPr lang="fr-FR" sz="2000" dirty="0"/>
              <a:t>(Direction Départementale des Territoires)</a:t>
            </a:r>
            <a:endParaRPr lang="fr-FR" dirty="0"/>
          </a:p>
          <a:p>
            <a:r>
              <a:rPr lang="fr-FR" dirty="0"/>
              <a:t>Elaboration Budget prévisionnel 2023</a:t>
            </a:r>
          </a:p>
          <a:p>
            <a:r>
              <a:rPr lang="fr-FR" dirty="0"/>
              <a:t>Reprise du fichier « Périmètre » </a:t>
            </a:r>
            <a:r>
              <a:rPr lang="fr-FR" sz="2400" dirty="0"/>
              <a:t>(10 jours à Gap)</a:t>
            </a:r>
          </a:p>
          <a:p>
            <a:r>
              <a:rPr lang="fr-FR" dirty="0"/>
              <a:t>2 réunions d’informations : 2/11/2022 et 15/09/2023</a:t>
            </a:r>
          </a:p>
          <a:p>
            <a:r>
              <a:rPr lang="fr-FR" dirty="0"/>
              <a:t>AG de FDSIGE05 </a:t>
            </a:r>
          </a:p>
          <a:p>
            <a:r>
              <a:rPr lang="fr-FR" dirty="0"/>
              <a:t>Atelier « plan gestion sécheresse 05»</a:t>
            </a:r>
          </a:p>
          <a:p>
            <a:r>
              <a:rPr lang="fr-FR" dirty="0"/>
              <a:t>Conventions avec la CCPE, le SIG </a:t>
            </a:r>
            <a:r>
              <a:rPr lang="fr-FR" sz="1800" dirty="0"/>
              <a:t>(Système d’Information Géographique) </a:t>
            </a:r>
            <a:r>
              <a:rPr lang="fr-FR" dirty="0"/>
              <a:t>et la commune</a:t>
            </a:r>
          </a:p>
          <a:p>
            <a:r>
              <a:rPr lang="fr-FR" dirty="0"/>
              <a:t>Suivi des canaux porteurs (panneaux)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374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08287-B1A7-3A89-84DF-6E2FD945B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" y="105066"/>
            <a:ext cx="11895589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Exercice 2022 </a:t>
            </a:r>
            <a:r>
              <a:rPr lang="fr-FR" sz="3200" b="1" dirty="0">
                <a:latin typeface="Arial Black" panose="020B0A04020102020204" pitchFamily="34" charset="0"/>
              </a:rPr>
              <a:t>(jusqu’à ce jour)</a:t>
            </a:r>
            <a:endParaRPr lang="fr-FR" b="1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41154E-A359-871A-62F8-182DFE640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372619"/>
            <a:ext cx="11269910" cy="5359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Estimation de la mobilisation du bureau depuis 4 ans </a:t>
            </a:r>
            <a:r>
              <a:rPr lang="fr-FR" dirty="0"/>
              <a:t>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en nombre d’heures : plus de 800 heures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Le suivi des canaux pendant la période estivale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Les réunions (bureau, relations extérieures, FDSIG05…..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Les recherches des coordonnées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La gestion des réclamations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……</a:t>
            </a:r>
          </a:p>
          <a:p>
            <a:pPr lvl="2"/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3200" b="1" dirty="0">
                <a:sym typeface="Wingdings" panose="05000000000000000000" pitchFamily="2" charset="2"/>
              </a:rPr>
              <a:t> Soit avec les frais matériel divers :  9 200€</a:t>
            </a:r>
            <a:endParaRPr lang="fr-FR" sz="3200" b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593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F74D9-2BAC-8A19-3C53-AC2512F5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Le « RÔLE 2022 »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D636D-FE70-838C-DDB4-596C3BCC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574"/>
            <a:ext cx="10797330" cy="1873920"/>
          </a:xfrm>
        </p:spPr>
        <p:txBody>
          <a:bodyPr>
            <a:normAutofit/>
          </a:bodyPr>
          <a:lstStyle/>
          <a:p>
            <a:r>
              <a:rPr lang="fr-FR" dirty="0"/>
              <a:t>Comment s’articule-t-il ? </a:t>
            </a:r>
            <a:r>
              <a:rPr lang="fr-FR" sz="2000" dirty="0"/>
              <a:t>(extrait du règlement intérieur)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F8CF6A-D05C-59D9-E50F-44A330A5B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2" y="2201298"/>
            <a:ext cx="11353800" cy="41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54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229D1-2F2C-CC6A-7ECF-27453003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masis MT Pro Black" panose="02040A04050005020304" pitchFamily="18" charset="0"/>
              </a:rPr>
              <a:t>		</a:t>
            </a:r>
            <a:r>
              <a:rPr lang="fr-FR" sz="6000" dirty="0">
                <a:latin typeface="Amasis MT Pro Black" panose="02040A04050005020304" pitchFamily="18" charset="0"/>
              </a:rPr>
              <a:t>Rapport Financier 2022</a:t>
            </a:r>
            <a:br>
              <a:rPr lang="fr-FR" dirty="0">
                <a:latin typeface="Amasis MT Pro Black" panose="02040A04050005020304" pitchFamily="18" charset="0"/>
              </a:rPr>
            </a:br>
            <a:br>
              <a:rPr lang="fr-FR" dirty="0">
                <a:latin typeface="Amasis MT Pro Black" panose="02040A04050005020304" pitchFamily="18" charset="0"/>
              </a:rPr>
            </a:br>
            <a:br>
              <a:rPr lang="fr-FR" dirty="0">
                <a:latin typeface="Amasis MT Pro Black" panose="02040A04050005020304" pitchFamily="18" charset="0"/>
              </a:rPr>
            </a:br>
            <a:r>
              <a:rPr lang="fr-FR" dirty="0">
                <a:latin typeface="Amasis MT Pro Black" panose="02040A04050005020304" pitchFamily="18" charset="0"/>
              </a:rPr>
              <a:t>		</a:t>
            </a:r>
            <a:r>
              <a:rPr lang="fr-FR" dirty="0">
                <a:latin typeface="Amasis MT Pro Black" panose="02040A04050005020304" pitchFamily="18" charset="0"/>
                <a:sym typeface="Wingdings" panose="05000000000000000000" pitchFamily="2" charset="2"/>
              </a:rPr>
              <a:t> </a:t>
            </a:r>
            <a:r>
              <a:rPr lang="fr-FR" dirty="0">
                <a:latin typeface="Amasis MT Pro Black" panose="02040A04050005020304" pitchFamily="18" charset="0"/>
              </a:rPr>
              <a:t>Budget 2022</a:t>
            </a:r>
            <a:br>
              <a:rPr lang="fr-FR" dirty="0">
                <a:latin typeface="Amasis MT Pro Black" panose="02040A04050005020304" pitchFamily="18" charset="0"/>
              </a:rPr>
            </a:br>
            <a:br>
              <a:rPr lang="fr-FR" dirty="0">
                <a:latin typeface="Amasis MT Pro Black" panose="02040A04050005020304" pitchFamily="18" charset="0"/>
              </a:rPr>
            </a:br>
            <a:r>
              <a:rPr lang="fr-FR" dirty="0">
                <a:latin typeface="Amasis MT Pro Black" panose="02040A04050005020304" pitchFamily="18" charset="0"/>
              </a:rPr>
              <a:t>		</a:t>
            </a:r>
            <a:r>
              <a:rPr lang="fr-FR" dirty="0">
                <a:latin typeface="Amasis MT Pro Black" panose="02040A04050005020304" pitchFamily="18" charset="0"/>
                <a:sym typeface="Wingdings" panose="05000000000000000000" pitchFamily="2" charset="2"/>
              </a:rPr>
              <a:t> </a:t>
            </a:r>
            <a:r>
              <a:rPr lang="fr-FR" dirty="0">
                <a:latin typeface="Amasis MT Pro Black" panose="02040A04050005020304" pitchFamily="18" charset="0"/>
              </a:rPr>
              <a:t>Budget Prévisionnel 2023</a:t>
            </a:r>
            <a:br>
              <a:rPr lang="fr-FR" dirty="0"/>
            </a:br>
            <a:r>
              <a:rPr lang="fr-FR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555226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229D1-2F2C-CC6A-7ECF-27453003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27" y="1575774"/>
            <a:ext cx="11363145" cy="1676386"/>
          </a:xfrm>
        </p:spPr>
        <p:txBody>
          <a:bodyPr>
            <a:normAutofit/>
          </a:bodyPr>
          <a:lstStyle/>
          <a:p>
            <a:r>
              <a:rPr lang="fr-FR" dirty="0">
                <a:latin typeface="Amasis MT Pro Black" panose="02040A04050005020304" pitchFamily="18" charset="0"/>
              </a:rPr>
              <a:t>	</a:t>
            </a:r>
            <a:r>
              <a:rPr lang="fr-FR" sz="6000" dirty="0">
                <a:latin typeface="Amasis MT Pro Black" panose="02040A04050005020304" pitchFamily="18" charset="0"/>
              </a:rPr>
              <a:t>Objectifs et Perspectives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795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229D1-2F2C-CC6A-7ECF-27453003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74" y="312458"/>
            <a:ext cx="11363145" cy="1263679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latin typeface="Amasis MT Pro Black" panose="02040A04050005020304" pitchFamily="18" charset="0"/>
              </a:rPr>
              <a:t>Plan d’actions et travaux</a:t>
            </a:r>
            <a:endParaRPr lang="fr-FR" sz="5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C1981A-6A41-E51A-B365-C11E1DE30258}"/>
              </a:ext>
            </a:extLst>
          </p:cNvPr>
          <p:cNvSpPr txBox="1">
            <a:spLocks/>
          </p:cNvSpPr>
          <p:nvPr/>
        </p:nvSpPr>
        <p:spPr>
          <a:xfrm>
            <a:off x="745921" y="1372619"/>
            <a:ext cx="11269910" cy="53595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b="1" u="sng" dirty="0"/>
              <a:t>Priorités 1 : </a:t>
            </a:r>
          </a:p>
          <a:p>
            <a:pPr lvl="1"/>
            <a:r>
              <a:rPr lang="fr-FR" dirty="0"/>
              <a:t>Rembourser la commune</a:t>
            </a:r>
          </a:p>
          <a:p>
            <a:pPr lvl="1"/>
            <a:r>
              <a:rPr lang="fr-FR" dirty="0"/>
              <a:t>Travaux sur les prises d’eau des canaux porteurs (Canal du Sud et les </a:t>
            </a:r>
            <a:r>
              <a:rPr lang="fr-FR" dirty="0" err="1"/>
              <a:t>Auches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Réparation et regard canal du Sud </a:t>
            </a:r>
            <a:r>
              <a:rPr lang="fr-FR" sz="2000" dirty="0"/>
              <a:t>(au pied de l’</a:t>
            </a:r>
            <a:r>
              <a:rPr lang="fr-FR" sz="2000" dirty="0" err="1"/>
              <a:t>Auchette</a:t>
            </a:r>
            <a:r>
              <a:rPr lang="fr-FR" sz="2000" dirty="0"/>
              <a:t>)</a:t>
            </a:r>
            <a:endParaRPr lang="fr-FR" dirty="0"/>
          </a:p>
          <a:p>
            <a:pPr lvl="1"/>
            <a:r>
              <a:rPr lang="fr-FR" dirty="0"/>
              <a:t>2 échelles millimétriques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b="1" u="sng" dirty="0">
                <a:sym typeface="Wingdings" panose="05000000000000000000" pitchFamily="2" charset="2"/>
              </a:rPr>
              <a:t>Priorités 2 </a:t>
            </a:r>
            <a:r>
              <a:rPr lang="fr-FR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Rénover les décharges (le Moulin, La </a:t>
            </a:r>
            <a:r>
              <a:rPr lang="fr-FR" dirty="0" err="1">
                <a:sym typeface="Wingdings" panose="05000000000000000000" pitchFamily="2" charset="2"/>
              </a:rPr>
              <a:t>blache</a:t>
            </a:r>
            <a:r>
              <a:rPr lang="fr-FR" dirty="0">
                <a:sym typeface="Wingdings" panose="05000000000000000000" pitchFamily="2" charset="2"/>
              </a:rPr>
              <a:t>, les </a:t>
            </a:r>
            <a:r>
              <a:rPr lang="fr-FR" dirty="0" err="1">
                <a:sym typeface="Wingdings" panose="05000000000000000000" pitchFamily="2" charset="2"/>
              </a:rPr>
              <a:t>Auches</a:t>
            </a:r>
            <a:r>
              <a:rPr lang="fr-FR" dirty="0">
                <a:sym typeface="Wingdings" panose="05000000000000000000" pitchFamily="2" charset="2"/>
              </a:rPr>
              <a:t>….)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Portions de canal </a:t>
            </a:r>
            <a:r>
              <a:rPr lang="fr-FR" dirty="0" err="1">
                <a:sym typeface="Wingdings" panose="05000000000000000000" pitchFamily="2" charset="2"/>
              </a:rPr>
              <a:t>Béalas</a:t>
            </a:r>
            <a:r>
              <a:rPr lang="fr-FR" dirty="0">
                <a:sym typeface="Wingdings" panose="05000000000000000000" pitchFamily="2" charset="2"/>
              </a:rPr>
              <a:t> (La </a:t>
            </a:r>
            <a:r>
              <a:rPr lang="fr-FR" dirty="0" err="1">
                <a:sym typeface="Wingdings" panose="05000000000000000000" pitchFamily="2" charset="2"/>
              </a:rPr>
              <a:t>Devière</a:t>
            </a:r>
            <a:r>
              <a:rPr lang="fr-FR" dirty="0">
                <a:sym typeface="Wingdings" panose="05000000000000000000" pitchFamily="2" charset="2"/>
              </a:rPr>
              <a:t>- Vallouise)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b="1" u="sng" dirty="0">
                <a:sym typeface="Wingdings" panose="05000000000000000000" pitchFamily="2" charset="2"/>
              </a:rPr>
              <a:t> Priorité 3 </a:t>
            </a:r>
            <a:r>
              <a:rPr lang="fr-FR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fr-FR" dirty="0"/>
              <a:t>Rénover les sorties des canaux</a:t>
            </a:r>
          </a:p>
          <a:p>
            <a:pPr marL="0" indent="0">
              <a:buNone/>
            </a:pPr>
            <a:endParaRPr lang="fr-FR" sz="1100" dirty="0"/>
          </a:p>
          <a:p>
            <a:pPr marL="0" indent="0" algn="ctr">
              <a:buNone/>
            </a:pPr>
            <a:r>
              <a:rPr lang="fr-FR" dirty="0"/>
              <a:t>Accompagnement de la remise en état des canaux secondaires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24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596AF-B7DB-72BD-E94F-481F0F0E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92" y="954729"/>
            <a:ext cx="10515600" cy="2852737"/>
          </a:xfrm>
        </p:spPr>
        <p:txBody>
          <a:bodyPr/>
          <a:lstStyle/>
          <a:p>
            <a:pPr algn="ctr"/>
            <a:r>
              <a:rPr lang="fr-FR" dirty="0"/>
              <a:t>Questions, remarques, commentaires et suggestions…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9B8653-D54C-6C7D-A6F8-D2E3F10FC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670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34678-1B41-D319-AE14-BE58F542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51" y="365125"/>
            <a:ext cx="11430000" cy="1325563"/>
          </a:xfrm>
        </p:spPr>
        <p:txBody>
          <a:bodyPr/>
          <a:lstStyle/>
          <a:p>
            <a:r>
              <a:rPr lang="fr-FR" b="1" dirty="0">
                <a:latin typeface="Arial Black" panose="020B0A04020102020204" pitchFamily="34" charset="0"/>
              </a:rPr>
              <a:t>Le bureau syndical de l’ASA </a:t>
            </a:r>
            <a:r>
              <a:rPr lang="fr-FR" sz="2000" dirty="0">
                <a:latin typeface="+mn-lt"/>
                <a:ea typeface="+mn-ea"/>
                <a:cs typeface="+mn-cs"/>
              </a:rPr>
              <a:t>(avant renouvellement)</a:t>
            </a:r>
            <a:endParaRPr lang="fr-FR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43C243-D64E-55A1-B7A8-1A42BF9B4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président  : Ferdinand De BARDONNECHE</a:t>
            </a:r>
          </a:p>
          <a:p>
            <a:r>
              <a:rPr lang="fr-FR" dirty="0"/>
              <a:t>Vice Président : Sylvain MARTIN </a:t>
            </a:r>
            <a:r>
              <a:rPr lang="fr-FR" sz="2400" dirty="0"/>
              <a:t>(référent pour le Béal )</a:t>
            </a:r>
          </a:p>
          <a:p>
            <a:r>
              <a:rPr lang="fr-FR" dirty="0"/>
              <a:t>Les membres :</a:t>
            </a:r>
          </a:p>
          <a:p>
            <a:pPr lvl="1"/>
            <a:r>
              <a:rPr lang="fr-FR" dirty="0"/>
              <a:t>Roland GERARD</a:t>
            </a:r>
          </a:p>
          <a:p>
            <a:pPr lvl="1"/>
            <a:r>
              <a:rPr lang="fr-FR" dirty="0"/>
              <a:t>Andrée REYMOND : secrétaire</a:t>
            </a:r>
          </a:p>
          <a:p>
            <a:pPr lvl="1"/>
            <a:r>
              <a:rPr lang="fr-FR" dirty="0"/>
              <a:t>Josette SEGURA : référente pour les canaux du « Sud » et de « La Place »</a:t>
            </a:r>
          </a:p>
          <a:p>
            <a:pPr lvl="1"/>
            <a:r>
              <a:rPr lang="fr-FR" dirty="0"/>
              <a:t>Daniel GRESSSE : référent pour les canaux des </a:t>
            </a:r>
            <a:r>
              <a:rPr lang="fr-FR" dirty="0" err="1"/>
              <a:t>Parchers</a:t>
            </a:r>
            <a:endParaRPr lang="fr-FR" dirty="0"/>
          </a:p>
          <a:p>
            <a:pPr lvl="1"/>
            <a:r>
              <a:rPr lang="fr-FR" dirty="0"/>
              <a:t>Jacky MOTTET</a:t>
            </a:r>
          </a:p>
          <a:p>
            <a:pPr lvl="1"/>
            <a:r>
              <a:rPr lang="fr-FR" dirty="0"/>
              <a:t>Jean-Marie JOURDAN : référent pour les  canaux des </a:t>
            </a:r>
            <a:r>
              <a:rPr lang="fr-FR" dirty="0" err="1"/>
              <a:t>Auches</a:t>
            </a:r>
            <a:r>
              <a:rPr lang="fr-FR" dirty="0"/>
              <a:t> et de la Faurie</a:t>
            </a:r>
          </a:p>
        </p:txBody>
      </p:sp>
    </p:spTree>
    <p:extLst>
      <p:ext uri="{BB962C8B-B14F-4D97-AF65-F5344CB8AC3E}">
        <p14:creationId xmlns:p14="http://schemas.microsoft.com/office/powerpoint/2010/main" val="2140942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229D1-2F2C-CC6A-7ECF-27453003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27" y="193904"/>
            <a:ext cx="11363145" cy="1289208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Amasis MT Pro Black" panose="02040A04050005020304" pitchFamily="18" charset="0"/>
              </a:rPr>
              <a:t>Renouvellement du bureau Syndical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1F6131-3F5E-D561-9A7C-DF39A0D51D58}"/>
              </a:ext>
            </a:extLst>
          </p:cNvPr>
          <p:cNvSpPr txBox="1"/>
          <p:nvPr/>
        </p:nvSpPr>
        <p:spPr>
          <a:xfrm>
            <a:off x="2416382" y="1344163"/>
            <a:ext cx="68462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Elections : </a:t>
            </a:r>
            <a:r>
              <a:rPr lang="fr-FR" sz="3600" dirty="0">
                <a:sym typeface="Wingdings" panose="05000000000000000000" pitchFamily="2" charset="2"/>
              </a:rPr>
              <a:t> </a:t>
            </a:r>
            <a:r>
              <a:rPr lang="fr-FR" sz="3600" dirty="0"/>
              <a:t>10 postes à pourvoir</a:t>
            </a:r>
          </a:p>
          <a:p>
            <a:endParaRPr lang="fr-FR" dirty="0"/>
          </a:p>
          <a:p>
            <a:r>
              <a:rPr lang="fr-FR" sz="3600" dirty="0"/>
              <a:t>Les besoins en profil 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Disponible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En capacité de suivre les canaux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Sens du collectif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Sens de l’administratif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Pouvoir travailler par messagerie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16827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F59FDE6-505D-A144-9677-C29B95ACB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0AB3D97-5AEE-68A7-BB56-133735120C49}"/>
              </a:ext>
            </a:extLst>
          </p:cNvPr>
          <p:cNvSpPr txBox="1"/>
          <p:nvPr/>
        </p:nvSpPr>
        <p:spPr>
          <a:xfrm>
            <a:off x="2474752" y="268447"/>
            <a:ext cx="6727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chemeClr val="bg1"/>
                </a:solidFill>
              </a:rPr>
              <a:t>A canaliser !…….</a:t>
            </a:r>
          </a:p>
        </p:txBody>
      </p:sp>
    </p:spTree>
    <p:extLst>
      <p:ext uri="{BB962C8B-B14F-4D97-AF65-F5344CB8AC3E}">
        <p14:creationId xmlns:p14="http://schemas.microsoft.com/office/powerpoint/2010/main" val="3015202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08458-209D-2943-3DA8-03CEE10A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5" y="365124"/>
            <a:ext cx="11182524" cy="610278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badi" panose="020B0604020104020204" pitchFamily="34" charset="0"/>
              </a:rPr>
              <a:t>ICI, nous avons beaucoup de chance avec :</a:t>
            </a:r>
            <a:br>
              <a:rPr lang="fr-FR" b="1" dirty="0">
                <a:latin typeface="Abadi" panose="020B0604020104020204" pitchFamily="34" charset="0"/>
              </a:rPr>
            </a:br>
            <a:r>
              <a:rPr lang="fr-FR" dirty="0"/>
              <a:t>			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LE SOLEIL fréquent</a:t>
            </a:r>
            <a:br>
              <a:rPr lang="fr-FR" dirty="0"/>
            </a:br>
            <a:r>
              <a:rPr lang="fr-FR" dirty="0"/>
              <a:t>			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L’EAU à proximité</a:t>
            </a:r>
            <a:br>
              <a:rPr lang="fr-FR" dirty="0"/>
            </a:br>
            <a:br>
              <a:rPr lang="fr-FR" dirty="0"/>
            </a:br>
            <a:r>
              <a:rPr lang="fr-FR" sz="4000" dirty="0">
                <a:latin typeface="Arial Black" panose="020B0A04020102020204" pitchFamily="34" charset="0"/>
              </a:rPr>
              <a:t>Ces 2 éléments fondamentaux de la vie représentent un capital fabuleux disponible</a:t>
            </a:r>
            <a:br>
              <a:rPr lang="fr-FR" dirty="0"/>
            </a:br>
            <a:r>
              <a:rPr lang="fr-FR" sz="1800" dirty="0"/>
              <a:t>  </a:t>
            </a:r>
            <a:r>
              <a:rPr lang="fr-FR" dirty="0"/>
              <a:t>		</a:t>
            </a:r>
            <a:r>
              <a:rPr lang="fr-FR" b="1" dirty="0"/>
              <a:t>mais qui ne nous appartient pas !....</a:t>
            </a:r>
            <a:br>
              <a:rPr lang="fr-FR" dirty="0"/>
            </a:br>
            <a:r>
              <a:rPr lang="fr-FR" dirty="0">
                <a:latin typeface="Impact" panose="020B0806030902050204" pitchFamily="34" charset="0"/>
              </a:rPr>
              <a:t>Sachons les valoriser avec RESPECT et INTELLIGENCE !</a:t>
            </a:r>
            <a:br>
              <a:rPr lang="fr-FR" dirty="0"/>
            </a:br>
            <a:br>
              <a:rPr lang="fr-FR" dirty="0"/>
            </a:br>
            <a:r>
              <a:rPr lang="fr-FR" dirty="0"/>
              <a:t>Nous avons la chance d’être propriétaires et de disposer de « droit d’eau ». </a:t>
            </a:r>
            <a:r>
              <a:rPr lang="fr-FR" b="1" u="sng" dirty="0"/>
              <a:t>Préservons ces chances !</a:t>
            </a:r>
          </a:p>
        </p:txBody>
      </p:sp>
    </p:spTree>
    <p:extLst>
      <p:ext uri="{BB962C8B-B14F-4D97-AF65-F5344CB8AC3E}">
        <p14:creationId xmlns:p14="http://schemas.microsoft.com/office/powerpoint/2010/main" val="4285978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74910-D406-B6FC-9C77-273488FCB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7753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latin typeface="Comic Sans MS" panose="030F0702030302020204" pitchFamily="66" charset="0"/>
              </a:rPr>
              <a:t>Merci de votre participation</a:t>
            </a:r>
            <a:br>
              <a:rPr lang="fr-FR" sz="4800" b="1" dirty="0">
                <a:latin typeface="Comic Sans MS" panose="030F0702030302020204" pitchFamily="66" charset="0"/>
              </a:rPr>
            </a:br>
            <a:br>
              <a:rPr lang="fr-FR" sz="4800" b="1" dirty="0">
                <a:latin typeface="Comic Sans MS" panose="030F0702030302020204" pitchFamily="66" charset="0"/>
              </a:rPr>
            </a:br>
            <a:r>
              <a:rPr lang="fr-FR" sz="4800" b="1" dirty="0">
                <a:latin typeface="Comic Sans MS" panose="030F0702030302020204" pitchFamily="66" charset="0"/>
              </a:rPr>
              <a:t>un verre convivial à partager</a:t>
            </a:r>
            <a:br>
              <a:rPr lang="fr-FR" sz="4800" b="1" dirty="0">
                <a:latin typeface="Comic Sans MS" panose="030F0702030302020204" pitchFamily="66" charset="0"/>
              </a:rPr>
            </a:br>
            <a:r>
              <a:rPr lang="fr-FR" sz="4800" b="1" dirty="0">
                <a:latin typeface="Comic Sans MS" panose="030F0702030302020204" pitchFamily="66" charset="0"/>
              </a:rPr>
              <a:t> vous attend</a:t>
            </a:r>
            <a:br>
              <a:rPr lang="fr-FR" sz="4800" b="1" dirty="0">
                <a:latin typeface="Comic Sans MS" panose="030F0702030302020204" pitchFamily="66" charset="0"/>
              </a:rPr>
            </a:br>
            <a:endParaRPr lang="fr-FR" sz="4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93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3D4BF-F52F-A330-681B-61B31741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67" y="356736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Intérêt des Canaux…..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9D785-2493-B7D3-CDD7-510D66F37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66" y="1498453"/>
            <a:ext cx="10932253" cy="4910735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u="sng" dirty="0"/>
              <a:t>Le 1</a:t>
            </a:r>
            <a:r>
              <a:rPr lang="fr-FR" b="1" u="sng" baseline="30000" dirty="0"/>
              <a:t>er</a:t>
            </a:r>
            <a:r>
              <a:rPr lang="fr-FR" b="1" u="sng" dirty="0"/>
              <a:t> c’est permettre l’accès à l’eau pour irriguer </a:t>
            </a:r>
            <a:r>
              <a:rPr lang="fr-FR" sz="2000" dirty="0"/>
              <a:t>(à moindre coût)</a:t>
            </a:r>
          </a:p>
          <a:p>
            <a:pPr lvl="1"/>
            <a:r>
              <a:rPr lang="fr-FR" dirty="0"/>
              <a:t>Soit au plan agricole</a:t>
            </a:r>
          </a:p>
          <a:p>
            <a:pPr lvl="1"/>
            <a:r>
              <a:rPr lang="fr-FR" dirty="0"/>
              <a:t>Soit au plan particulier</a:t>
            </a:r>
          </a:p>
          <a:p>
            <a:pPr marL="0" indent="0">
              <a:buNone/>
            </a:pP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u="sng" dirty="0"/>
              <a:t>Le 2</a:t>
            </a:r>
            <a:r>
              <a:rPr lang="fr-FR" b="1" u="sng" baseline="30000" dirty="0"/>
              <a:t>ème</a:t>
            </a:r>
            <a:r>
              <a:rPr lang="fr-FR" b="1" u="sng" dirty="0"/>
              <a:t> </a:t>
            </a:r>
            <a:r>
              <a:rPr lang="fr-FR" sz="2000" b="1" u="sng" dirty="0"/>
              <a:t>(au moins aussi capital) </a:t>
            </a:r>
            <a:r>
              <a:rPr lang="fr-FR" b="1" u="sng" dirty="0"/>
              <a:t>c’est un concours environnemental majeur !</a:t>
            </a:r>
          </a:p>
          <a:p>
            <a:pPr lvl="1"/>
            <a:r>
              <a:rPr lang="fr-FR" dirty="0"/>
              <a:t>Régulation du débit des cours d’eau </a:t>
            </a:r>
            <a:r>
              <a:rPr lang="fr-FR" sz="2000" dirty="0"/>
              <a:t>(recueil d’une partie des eaux de pluie)</a:t>
            </a:r>
            <a:endParaRPr lang="fr-FR" dirty="0"/>
          </a:p>
          <a:p>
            <a:pPr lvl="1"/>
            <a:r>
              <a:rPr lang="fr-FR" dirty="0"/>
              <a:t>Recharges des nappes phréatiques</a:t>
            </a:r>
            <a:endParaRPr lang="fr-FR" sz="2000" dirty="0"/>
          </a:p>
          <a:p>
            <a:pPr lvl="1"/>
            <a:r>
              <a:rPr lang="fr-FR" dirty="0"/>
              <a:t>Maintien des zones humides </a:t>
            </a:r>
            <a:r>
              <a:rPr lang="fr-FR" sz="2000" dirty="0"/>
              <a:t>(contribution à la biodiversité et </a:t>
            </a:r>
            <a:r>
              <a:rPr lang="fr-FR" sz="2000" b="1" u="sng" dirty="0"/>
              <a:t>des barrières au feu</a:t>
            </a:r>
            <a:r>
              <a:rPr lang="fr-FR" sz="2000" dirty="0"/>
              <a:t>)</a:t>
            </a:r>
            <a:endParaRPr lang="fr-FR" dirty="0"/>
          </a:p>
          <a:p>
            <a:pPr lvl="1"/>
            <a:r>
              <a:rPr lang="fr-FR" dirty="0"/>
              <a:t>Limitation des risques naturels en participant à la cohésion des sols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b="1" u="sng" dirty="0"/>
              <a:t>Le 3</a:t>
            </a:r>
            <a:r>
              <a:rPr lang="fr-FR" b="1" u="sng" baseline="30000" dirty="0"/>
              <a:t>ème</a:t>
            </a:r>
            <a:r>
              <a:rPr lang="fr-FR" b="1" u="sng" dirty="0"/>
              <a:t> c’est un intérêt patrimonial incontestable </a:t>
            </a:r>
            <a:r>
              <a:rPr lang="fr-FR" dirty="0"/>
              <a:t>			</a:t>
            </a:r>
            <a:r>
              <a:rPr lang="fr-FR" sz="2400" dirty="0"/>
              <a:t>(témoignage de l’adaptation de l’homme à la rudesse du milieu)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98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B87E6-615E-7C77-E376-20308E03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34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Trame de l’A.G.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5E86F-D6DB-27B6-9689-651219FF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517"/>
            <a:ext cx="10515600" cy="4779034"/>
          </a:xfrm>
        </p:spPr>
        <p:txBody>
          <a:bodyPr>
            <a:normAutofit/>
          </a:bodyPr>
          <a:lstStyle/>
          <a:p>
            <a:r>
              <a:rPr lang="fr-FR" dirty="0"/>
              <a:t>Introduction </a:t>
            </a:r>
          </a:p>
          <a:p>
            <a:r>
              <a:rPr lang="fr-FR" dirty="0"/>
              <a:t>Informations nécessaires </a:t>
            </a:r>
            <a:r>
              <a:rPr lang="fr-FR" sz="2400" dirty="0"/>
              <a:t>(en préambule)</a:t>
            </a:r>
            <a:endParaRPr lang="fr-FR" dirty="0"/>
          </a:p>
          <a:p>
            <a:pPr marL="0" indent="0">
              <a:spcBef>
                <a:spcPts val="0"/>
              </a:spcBef>
              <a:buNone/>
            </a:pPr>
            <a:r>
              <a:rPr lang="fr-FR" sz="800" dirty="0"/>
              <a:t>     </a:t>
            </a:r>
          </a:p>
          <a:p>
            <a:r>
              <a:rPr lang="fr-FR" dirty="0"/>
              <a:t>Le rapport d’activités 2022 (et depuis 2019) 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800" dirty="0"/>
              <a:t>     </a:t>
            </a:r>
          </a:p>
          <a:p>
            <a:r>
              <a:rPr lang="fr-FR" dirty="0"/>
              <a:t>Rapport financier de l’exercice 2022</a:t>
            </a:r>
          </a:p>
          <a:p>
            <a:r>
              <a:rPr lang="fr-FR" dirty="0"/>
              <a:t>Budget prévisionnel 2023</a:t>
            </a:r>
          </a:p>
          <a:p>
            <a:pPr>
              <a:spcBef>
                <a:spcPts val="0"/>
              </a:spcBef>
            </a:pPr>
            <a:r>
              <a:rPr lang="fr-FR" sz="1000" dirty="0"/>
              <a:t>   </a:t>
            </a:r>
          </a:p>
          <a:p>
            <a:r>
              <a:rPr lang="fr-FR" dirty="0"/>
              <a:t>Les Objectifs et Perspectives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000" dirty="0"/>
              <a:t>    </a:t>
            </a:r>
          </a:p>
          <a:p>
            <a:r>
              <a:rPr lang="fr-FR" dirty="0"/>
              <a:t>Renouvellement du bureau et mobilisation  …..</a:t>
            </a:r>
          </a:p>
          <a:p>
            <a:r>
              <a:rPr lang="fr-FR" dirty="0"/>
              <a:t>Questions…..</a:t>
            </a:r>
          </a:p>
        </p:txBody>
      </p:sp>
    </p:spTree>
    <p:extLst>
      <p:ext uri="{BB962C8B-B14F-4D97-AF65-F5344CB8AC3E}">
        <p14:creationId xmlns:p14="http://schemas.microsoft.com/office/powerpoint/2010/main" val="38644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1379D-8F1F-035A-9E17-1239DF92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84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latin typeface="Amasis MT Pro Black" panose="020F05020202040302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53106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0E560-E623-7B33-1959-8A50FA8F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469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700" b="1" dirty="0">
                <a:latin typeface="Amasis MT Pro Black" panose="02040A04050005020304" pitchFamily="18" charset="0"/>
              </a:rPr>
              <a:t>INFORMATIONS</a:t>
            </a:r>
            <a:r>
              <a:rPr lang="fr-FR" b="1" dirty="0">
                <a:latin typeface="Amasis MT Pro Black" panose="02040A04050005020304" pitchFamily="18" charset="0"/>
              </a:rPr>
              <a:t> </a:t>
            </a:r>
            <a:br>
              <a:rPr lang="fr-FR" b="1" dirty="0">
                <a:latin typeface="Amasis MT Pro Black" panose="02040A04050005020304" pitchFamily="18" charset="0"/>
              </a:rPr>
            </a:br>
            <a:endParaRPr lang="fr-FR" b="1" dirty="0">
              <a:latin typeface="Amasis MT Pro Black" panose="02040A040500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AEBF5B-A4C5-AE71-CD18-CF3BE640C03A}"/>
              </a:ext>
            </a:extLst>
          </p:cNvPr>
          <p:cNvSpPr txBox="1"/>
          <p:nvPr/>
        </p:nvSpPr>
        <p:spPr>
          <a:xfrm>
            <a:off x="1362456" y="4041648"/>
            <a:ext cx="9592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atin typeface="Comic Sans MS" panose="030F0702030302020204" pitchFamily="66" charset="0"/>
              </a:rPr>
              <a:t>L’ENJEU VITAL: « L’EAU »</a:t>
            </a:r>
          </a:p>
        </p:txBody>
      </p:sp>
    </p:spTree>
    <p:extLst>
      <p:ext uri="{BB962C8B-B14F-4D97-AF65-F5344CB8AC3E}">
        <p14:creationId xmlns:p14="http://schemas.microsoft.com/office/powerpoint/2010/main" val="338549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AC920-B1CD-4273-DA91-C876791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441970"/>
            <a:ext cx="10515600" cy="722595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Les dates marquantes de l’EAU</a:t>
            </a:r>
            <a:br>
              <a:rPr lang="fr-FR" b="1" dirty="0">
                <a:latin typeface="Arial Black" panose="020B0A04020102020204" pitchFamily="34" charset="0"/>
              </a:rPr>
            </a:br>
            <a:endParaRPr lang="fr-FR" b="1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FB380-252B-3282-B4FB-DB33354A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1414732"/>
            <a:ext cx="10515600" cy="500129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1865 :  création de la structure ASA 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1100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/>
              <a:t> 1958 : début de l’EAU au robinet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1100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/>
              <a:t> 1959 : lac de Serre </a:t>
            </a:r>
            <a:r>
              <a:rPr lang="fr-FR" sz="3200" dirty="0" err="1"/>
              <a:t>Ponçon</a:t>
            </a:r>
            <a:endParaRPr lang="fr-FR" sz="3200" dirty="0"/>
          </a:p>
          <a:p>
            <a:pPr>
              <a:buFont typeface="Wingdings" panose="05000000000000000000" pitchFamily="2" charset="2"/>
              <a:buChar char="à"/>
            </a:pPr>
            <a:endParaRPr lang="fr-FR" sz="1100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/>
              <a:t> 1973 : la commune de Vallouise prend en charge les canaux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1100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/>
              <a:t> 1992 : l’EAU est déclarée patrimoine national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1100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/>
              <a:t> 2006 : Tout prélèvement d’EAU est sujet à redevance obligatoire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900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/>
              <a:t> 2006 : Rappel à l’ordre de La Préfecture 05 :						</a:t>
            </a:r>
            <a:r>
              <a:rPr lang="fr-FR" sz="3200" u="sng" dirty="0"/>
              <a:t>la gestion des canaux n’est pas du ressort de la commune mais de l’ASA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900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/>
              <a:t> 2022 : sécheresse nationale …..</a:t>
            </a:r>
          </a:p>
          <a:p>
            <a:pPr marL="0" indent="0">
              <a:buNone/>
            </a:pPr>
            <a:endParaRPr lang="fr-FR" sz="3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37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AC920-B1CD-4273-DA91-C876791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882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Période 1960-2020 : 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Abondance et Insouciance ?....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FB380-252B-3282-B4FB-DB33354A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2108646"/>
            <a:ext cx="10515600" cy="4033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</a:t>
            </a:r>
            <a:r>
              <a:rPr lang="fr-FR" sz="3200" dirty="0"/>
              <a:t>L’EAU coule à flot ….. Au robinet !....</a:t>
            </a:r>
          </a:p>
          <a:p>
            <a:pPr lvl="1"/>
            <a:r>
              <a:rPr lang="fr-FR" sz="2800" dirty="0"/>
              <a:t>Grâce aux équipements en eau potable</a:t>
            </a:r>
          </a:p>
          <a:p>
            <a:pPr lvl="1"/>
            <a:r>
              <a:rPr lang="fr-FR" sz="2800" dirty="0"/>
              <a:t>Grâce à la neige et aux glaciers</a:t>
            </a:r>
          </a:p>
          <a:p>
            <a:pPr lvl="1"/>
            <a:r>
              <a:rPr lang="fr-FR" sz="2800" dirty="0"/>
              <a:t>Sans mesure, en absence de compteur !....</a:t>
            </a:r>
          </a:p>
          <a:p>
            <a:pPr lvl="1"/>
            <a:r>
              <a:rPr lang="fr-FR" sz="2800" dirty="0"/>
              <a:t>À un coût particulièrement modeste….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</a:t>
            </a:r>
            <a:r>
              <a:rPr lang="fr-FR" sz="3200" dirty="0"/>
              <a:t>Développement du Tourisme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</a:t>
            </a:r>
            <a:r>
              <a:rPr lang="fr-FR" sz="3200" dirty="0"/>
              <a:t>Créations et exploitations des stations de ski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Croissance des résidences secondaires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0823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AC920-B1CD-4273-DA91-C8767916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88288"/>
            <a:ext cx="1109356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rial Black" panose="020B0A04020102020204" pitchFamily="34" charset="0"/>
              </a:rPr>
              <a:t>Période 1960-2020 : 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Quelques Conséquences néfastes?....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FB380-252B-3282-B4FB-DB33354A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58" y="2384688"/>
            <a:ext cx="11179834" cy="319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Diminution du nombre d’agriculteurs </a:t>
            </a:r>
            <a:r>
              <a:rPr lang="fr-FR" sz="3200" dirty="0"/>
              <a:t>!</a:t>
            </a:r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De nombreuses parcelles construites</a:t>
            </a:r>
            <a:endParaRPr lang="fr-FR" sz="3200" dirty="0"/>
          </a:p>
          <a:p>
            <a:pPr marL="0" indent="0">
              <a:buNone/>
            </a:pPr>
            <a:r>
              <a:rPr lang="fr-FR" sz="3200" dirty="0">
                <a:sym typeface="Wingdings" panose="05000000000000000000" pitchFamily="2" charset="2"/>
              </a:rPr>
              <a:t> Abandon des </a:t>
            </a:r>
            <a:r>
              <a:rPr lang="fr-FR" sz="3200" dirty="0" err="1">
                <a:sym typeface="Wingdings" panose="05000000000000000000" pitchFamily="2" charset="2"/>
              </a:rPr>
              <a:t>peyras</a:t>
            </a:r>
            <a:r>
              <a:rPr lang="fr-FR" sz="3200" dirty="0">
                <a:sym typeface="Wingdings" panose="05000000000000000000" pitchFamily="2" charset="2"/>
              </a:rPr>
              <a:t> et </a:t>
            </a:r>
            <a:r>
              <a:rPr lang="fr-FR" sz="3200" dirty="0" err="1">
                <a:sym typeface="Wingdings" panose="05000000000000000000" pitchFamily="2" charset="2"/>
              </a:rPr>
              <a:t>filioles</a:t>
            </a:r>
            <a:r>
              <a:rPr lang="fr-FR" sz="3200" dirty="0">
                <a:sym typeface="Wingdings" panose="05000000000000000000" pitchFamily="2" charset="2"/>
              </a:rPr>
              <a:t> </a:t>
            </a:r>
            <a:r>
              <a:rPr lang="fr-FR" sz="2400" dirty="0">
                <a:sym typeface="Wingdings" panose="05000000000000000000" pitchFamily="2" charset="2"/>
              </a:rPr>
              <a:t>(par les propriétaires)</a:t>
            </a:r>
            <a:endParaRPr lang="fr-FR" sz="2400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A quoi bon se soucier des canaux quand l’eau arrive au robinet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3200" dirty="0">
                <a:sym typeface="Wingdings" panose="05000000000000000000" pitchFamily="2" charset="2"/>
              </a:rPr>
              <a:t> Dysfonctionnement des ASA !.....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072609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2206</Words>
  <Application>Microsoft Office PowerPoint</Application>
  <PresentationFormat>Grand écran</PresentationFormat>
  <Paragraphs>276</Paragraphs>
  <Slides>32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3" baseType="lpstr">
      <vt:lpstr>Abadi</vt:lpstr>
      <vt:lpstr>Amasis MT Pro Black</vt:lpstr>
      <vt:lpstr>Aptos Black</vt:lpstr>
      <vt:lpstr>Arial</vt:lpstr>
      <vt:lpstr>Arial Black</vt:lpstr>
      <vt:lpstr>Calibri</vt:lpstr>
      <vt:lpstr>Calibri Light</vt:lpstr>
      <vt:lpstr>Comic Sans MS</vt:lpstr>
      <vt:lpstr>Impact</vt:lpstr>
      <vt:lpstr>Wingdings</vt:lpstr>
      <vt:lpstr>Thème Office</vt:lpstr>
      <vt:lpstr>ASSEMBLEE GENERALE ASA des Canaux Réunis de Vallouise</vt:lpstr>
      <vt:lpstr>Présentation PowerPoint</vt:lpstr>
      <vt:lpstr>Présentation PowerPoint</vt:lpstr>
      <vt:lpstr>Trame de l’A.G.</vt:lpstr>
      <vt:lpstr>INTRODUCTION</vt:lpstr>
      <vt:lpstr>INFORMATIONS  </vt:lpstr>
      <vt:lpstr> Les dates marquantes de l’EAU </vt:lpstr>
      <vt:lpstr>Période 1960-2020 :  Abondance et Insouciance ?....</vt:lpstr>
      <vt:lpstr>Période 1960-2020 :  Quelques Conséquences néfastes?....</vt:lpstr>
      <vt:lpstr>Avec la sécheresse 2022 :  un Réveil douloureux !....</vt:lpstr>
      <vt:lpstr>Perspectives :</vt:lpstr>
      <vt:lpstr>Quelques rappels sur la « structure ASA »</vt:lpstr>
      <vt:lpstr>Une ASA, c’est quoi au juste ?....</vt:lpstr>
      <vt:lpstr>Droits et Devoirs d’une ASA ….</vt:lpstr>
      <vt:lpstr>Le Périmètre de l’ASA</vt:lpstr>
      <vt:lpstr>Schéma des canaux</vt:lpstr>
      <vt:lpstr>C’est quoi le « RÔLE » ?</vt:lpstr>
      <vt:lpstr>Evolution de l’ASA de Vallouise</vt:lpstr>
      <vt:lpstr>Rapport d’Activités 2022     et depuis 2019……</vt:lpstr>
      <vt:lpstr>Fonctionnement de l’ASA depuis 2019</vt:lpstr>
      <vt:lpstr>Exercice 2022 (jusqu’à ce jour)</vt:lpstr>
      <vt:lpstr>Exercice 2022 (jusqu’à ce jour)</vt:lpstr>
      <vt:lpstr>Le « RÔLE 2022 » </vt:lpstr>
      <vt:lpstr>  Rapport Financier 2022      Budget 2022     Budget Prévisionnel 2023     </vt:lpstr>
      <vt:lpstr> Objectifs et Perspectives</vt:lpstr>
      <vt:lpstr>Plan d’actions et travaux</vt:lpstr>
      <vt:lpstr>Questions, remarques, commentaires et suggestions…</vt:lpstr>
      <vt:lpstr>Le bureau syndical de l’ASA (avant renouvellement)</vt:lpstr>
      <vt:lpstr>Renouvellement du bureau Syndical</vt:lpstr>
      <vt:lpstr>ICI, nous avons beaucoup de chance avec :     LE SOLEIL fréquent     L’EAU à proximité  Ces 2 éléments fondamentaux de la vie représentent un capital fabuleux disponible     mais qui ne nous appartient pas !.... Sachons les valoriser avec RESPECT et INTELLIGENCE !  Nous avons la chance d’être propriétaires et de disposer de « droit d’eau ». Préservons ces chances !</vt:lpstr>
      <vt:lpstr>Merci de votre participation  un verre convivial à partager  vous attend </vt:lpstr>
      <vt:lpstr>Intérêt des Canaux…..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Publique ASA des Canaux réunis de Vallouise</dc:title>
  <dc:creator>Jean-Marie JOURDAN</dc:creator>
  <cp:lastModifiedBy>Jean-Marie JOURDAN</cp:lastModifiedBy>
  <cp:revision>44</cp:revision>
  <cp:lastPrinted>2023-09-15T08:36:09Z</cp:lastPrinted>
  <dcterms:created xsi:type="dcterms:W3CDTF">2022-10-13T10:18:21Z</dcterms:created>
  <dcterms:modified xsi:type="dcterms:W3CDTF">2023-11-01T09:04:39Z</dcterms:modified>
</cp:coreProperties>
</file>