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9" r:id="rId5"/>
    <p:sldId id="276" r:id="rId6"/>
    <p:sldId id="277" r:id="rId7"/>
    <p:sldId id="278" r:id="rId8"/>
    <p:sldId id="264" r:id="rId9"/>
    <p:sldId id="265" r:id="rId10"/>
    <p:sldId id="279" r:id="rId11"/>
    <p:sldId id="280" r:id="rId12"/>
    <p:sldId id="281" r:id="rId13"/>
    <p:sldId id="263" r:id="rId14"/>
    <p:sldId id="258" r:id="rId15"/>
    <p:sldId id="261" r:id="rId16"/>
    <p:sldId id="282" r:id="rId17"/>
    <p:sldId id="259" r:id="rId18"/>
    <p:sldId id="260" r:id="rId19"/>
    <p:sldId id="270" r:id="rId20"/>
    <p:sldId id="271" r:id="rId21"/>
    <p:sldId id="266" r:id="rId22"/>
    <p:sldId id="268" r:id="rId23"/>
    <p:sldId id="262" r:id="rId24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A1954-AC36-6D54-6566-D7651EDE5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BB2FDA-C827-9732-9CFC-68E67616A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97435-FA68-3875-AA0B-65F85E8C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954865-0DB4-E5AD-5990-ACDFEB2B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6ED6B4-EAF6-57F8-8E1C-6B6A0F18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71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BB0E5-3DB0-6EE5-0785-B8F9837D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2D1E3D-3E75-9380-CD6B-127E0D708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F6EAB-4F8E-75A3-79CC-722BB37F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D1647-DC7F-70C1-9957-57F17C6B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767A58-01E6-F27C-B716-6FDE69C7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60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71E0F1-53F3-6B5B-7D5E-BDD13B34E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3580A-E20E-D785-13B2-C88689EA8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51D21-9D5C-A669-DF24-2F9BD5EC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2F72F-2DB8-3E05-79DF-306503B5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F2CF5-6B2E-C62E-0395-CE18738F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E3B0D-AC33-3DBF-9FFB-829C4741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60D1D-ED18-0217-5850-59D93FD4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9B857-F4DE-0304-96C6-D57D6C8F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B62E1-9E1D-045C-12C9-B55780CA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D0378-1389-D329-A487-3E6829B7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49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CEF46-DD15-2140-D473-18C5D2E4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B67180-A84B-8DA4-384C-3E137D7EB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BF9A2-9F61-47F2-A1C1-B23EE450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08E9B6-3734-476B-F229-32769F31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E19D1C-0C53-C660-F196-011ED08F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2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879F6-F3E4-AD09-A60F-64EA1D33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36641-B523-5088-2678-D59FFA49A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267EB1-2753-D603-5B3D-BF248EA5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648645-9CCE-F728-A39D-A07BE7A2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407425-14CA-4A80-23BC-D9DFD071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EFBE3C-FA27-F2CE-BD1E-7534B9DC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9DAE0-B88B-275E-4AA9-14EF36D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9944C1-C276-AA57-382F-3C8DC57EC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152025-D927-C98D-9E5A-0823EF171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16E67D-5001-4058-F3F7-2C48C1B21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20E1FC-A120-6D20-ED35-D48013D13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7D4D17-D2EF-4256-9F68-60B386EF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509B9C-900B-CC66-3A4E-4E4A57BE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5DBC84-F726-E9EB-70A7-98447DE4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5D887-4450-9DAB-17BB-4E14A554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61B47C-3BBC-3D22-3517-21732972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94BB16-5E1B-B7DF-9695-F1186890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2E5FEB-F722-576F-C9C8-3A148A8A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9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98EF55-616C-5A44-B79C-1BD42A72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43323C-8529-7139-C6E5-35689C59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72B222-4667-5812-E953-015E348A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6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0D978-D783-932F-6651-2181B270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D7137-B401-7C1E-96CE-40DEADFA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6050A4-CE2A-535C-B053-135DA5612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EA0FC-B426-3063-0B58-E3E4D898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3A6604-1359-02CF-01EB-46990B26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FBDCD4-2E32-C057-F9AD-3229595F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5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3FF80-E5D2-12BD-D45F-47439C19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FBA75B-7950-9E74-C8DB-64C7B0126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28A7D8-E1E8-91A6-CAB1-9346C75F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A0DF7E-ADF2-D3CD-1EB8-241C13FA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D78BF9-AE2D-A8B4-3DBA-290B0B84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DA0929-6A60-9168-0659-BDE64483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A44D61-3F79-B4A0-DE5C-4F545C38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00A79B-4696-CF2E-BCD8-CC290D5B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567F91-E8E3-30FE-886C-F7D22D579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A450-FD38-4E14-8680-609E52E9640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656FD-8E33-C28D-1C48-82742F239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D2366C-95DD-FE6E-523E-5143B6E11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8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B39B2-4EFF-AD10-290A-206A155E8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32" y="652578"/>
            <a:ext cx="11023133" cy="2155720"/>
          </a:xfrm>
        </p:spPr>
        <p:txBody>
          <a:bodyPr>
            <a:normAutofit fontScale="90000"/>
          </a:bodyPr>
          <a:lstStyle/>
          <a:p>
            <a:r>
              <a:rPr lang="fr-FR" sz="6700" b="1" dirty="0"/>
              <a:t>Réunion Publique </a:t>
            </a:r>
            <a:br>
              <a:rPr lang="fr-FR" sz="6700" b="1" dirty="0"/>
            </a:br>
            <a:r>
              <a:rPr lang="fr-FR" sz="6700" b="1" dirty="0">
                <a:latin typeface="Aptos Black" panose="020B0004020202020204" pitchFamily="34" charset="0"/>
              </a:rPr>
              <a:t>d’INFORMATIONS</a:t>
            </a:r>
            <a:br>
              <a:rPr lang="fr-FR" dirty="0"/>
            </a:br>
            <a:r>
              <a:rPr lang="fr-FR" sz="4400" dirty="0"/>
              <a:t>ASA des Canaux Réunis de Vallouise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60132A-8189-1F70-37BB-B000FDB25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317" y="5141342"/>
            <a:ext cx="9144000" cy="138667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Vendredi 15 Septembre 2023 à 20h</a:t>
            </a:r>
          </a:p>
          <a:p>
            <a:r>
              <a:rPr lang="fr-FR" dirty="0"/>
              <a:t>Salle Bonvoisin de Vallouise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4BB9569-F45D-B838-48FD-60EAF0667E2A}"/>
              </a:ext>
            </a:extLst>
          </p:cNvPr>
          <p:cNvSpPr txBox="1">
            <a:spLocks/>
          </p:cNvSpPr>
          <p:nvPr/>
        </p:nvSpPr>
        <p:spPr>
          <a:xfrm>
            <a:off x="232042" y="3221822"/>
            <a:ext cx="11568893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3200" dirty="0">
                <a:sym typeface="Wingdings" panose="05000000000000000000" pitchFamily="2" charset="2"/>
              </a:rPr>
              <a:t>		</a:t>
            </a:r>
            <a:r>
              <a:rPr lang="fr-FR" sz="4000" b="1" dirty="0">
                <a:sym typeface="Wingdings" panose="05000000000000000000" pitchFamily="2" charset="2"/>
              </a:rPr>
              <a:t> les enjeux de l’Eau : une nouvelle dimension !!!...</a:t>
            </a:r>
          </a:p>
          <a:p>
            <a:pPr algn="l">
              <a:lnSpc>
                <a:spcPct val="150000"/>
              </a:lnSpc>
            </a:pPr>
            <a:r>
              <a:rPr lang="fr-FR" sz="4000" b="1" dirty="0">
                <a:sym typeface="Wingdings" panose="05000000000000000000" pitchFamily="2" charset="2"/>
              </a:rPr>
              <a:t>		 l’ASA : </a:t>
            </a:r>
            <a:r>
              <a:rPr lang="fr-FR" sz="4000" b="1" dirty="0"/>
              <a:t>Evolution de sa gestion</a:t>
            </a:r>
            <a:endParaRPr lang="fr-FR" sz="4000" b="1" dirty="0"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4301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88288"/>
            <a:ext cx="11093569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Avec la sécheresse 2022 : 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un Réveil douloureux !....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2143149"/>
            <a:ext cx="11179834" cy="313621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le Réchauffement climatique porte l’attention sur « la gestion de l’EAU »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	</a:t>
            </a:r>
            <a:r>
              <a:rPr lang="fr-FR" dirty="0">
                <a:sym typeface="Wingdings" panose="05000000000000000000" pitchFamily="2" charset="2"/>
              </a:rPr>
              <a:t>(des communes du 05 ont connu des difficultés en eau potable !....)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l’absence de compteurs ne facilite pas la mesure de l’EAU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énormément de fuites : 35% des eaux captées arrivent au robinet……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prise de conscience : les conduites d’acheminement en eau sont dégradées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coût de rénovation : 12 à 15 millions €……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coût faible de l’EAU du robinet à Vallouise : 0,70€ du m3 </a:t>
            </a:r>
            <a:r>
              <a:rPr lang="fr-FR" sz="2400" dirty="0"/>
              <a:t>(moyenne sur 05 :1,41€)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309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88288"/>
            <a:ext cx="11093569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Perspectives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737709"/>
            <a:ext cx="11179834" cy="419726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l’EAU du robinet va augmenter pour passer au minimum à </a:t>
            </a:r>
            <a:r>
              <a:rPr lang="fr-FR" sz="3200" b="1" u="sng" dirty="0">
                <a:sym typeface="Wingdings" panose="05000000000000000000" pitchFamily="2" charset="2"/>
              </a:rPr>
              <a:t>1€ le M3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 	Soit une facture EAU qui se rapprochera des </a:t>
            </a:r>
            <a:r>
              <a:rPr lang="fr-FR" sz="3200" b="1" u="sng" dirty="0">
                <a:sym typeface="Wingdings" panose="05000000000000000000" pitchFamily="2" charset="2"/>
              </a:rPr>
              <a:t>200€ par an</a:t>
            </a:r>
          </a:p>
          <a:p>
            <a:pPr marL="0" indent="0">
              <a:buNone/>
            </a:pPr>
            <a:endParaRPr lang="fr-FR" sz="3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un Plan de crise 05 en cas de sécheresse est en cours :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	Des réductions de consommation d’EAU sont envisagées 	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	</a:t>
            </a:r>
            <a:r>
              <a:rPr lang="fr-FR" sz="3200" u="sng" dirty="0">
                <a:sym typeface="Wingdings" panose="05000000000000000000" pitchFamily="2" charset="2"/>
              </a:rPr>
              <a:t>Une interdiction d’arroser avec l’EAU du robinet n’est pas exclure</a:t>
            </a:r>
          </a:p>
          <a:p>
            <a:pPr marL="0" indent="0">
              <a:buNone/>
            </a:pPr>
            <a:endParaRPr lang="fr-FR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l’équipement en compteur inéluctable et indispensable pour économiser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3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de nouvelles clôtures d’ASA sont à prévoir….</a:t>
            </a:r>
          </a:p>
        </p:txBody>
      </p:sp>
    </p:spTree>
    <p:extLst>
      <p:ext uri="{BB962C8B-B14F-4D97-AF65-F5344CB8AC3E}">
        <p14:creationId xmlns:p14="http://schemas.microsoft.com/office/powerpoint/2010/main" val="317677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7B11F-CAEA-788C-8AC4-8D4DC7A0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61" y="23664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>
                <a:latin typeface="Aptos Black" panose="020F0502020204030204" pitchFamily="34" charset="0"/>
              </a:rPr>
              <a:t>Les Canaux et l’ASA</a:t>
            </a:r>
          </a:p>
        </p:txBody>
      </p:sp>
    </p:spTree>
    <p:extLst>
      <p:ext uri="{BB962C8B-B14F-4D97-AF65-F5344CB8AC3E}">
        <p14:creationId xmlns:p14="http://schemas.microsoft.com/office/powerpoint/2010/main" val="197778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3D4BF-F52F-A330-681B-61B31741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67" y="35673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Intérêt des Canaux…..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9D785-2493-B7D3-CDD7-510D66F3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66" y="1498453"/>
            <a:ext cx="10932253" cy="4910735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1</a:t>
            </a:r>
            <a:r>
              <a:rPr lang="fr-FR" b="1" u="sng" baseline="30000" dirty="0"/>
              <a:t>er</a:t>
            </a:r>
            <a:r>
              <a:rPr lang="fr-FR" b="1" u="sng" dirty="0"/>
              <a:t> c’est permettre l’accès à l’eau pour irriguer </a:t>
            </a:r>
            <a:r>
              <a:rPr lang="fr-FR" sz="2000" dirty="0"/>
              <a:t>(à moindre coût)</a:t>
            </a:r>
          </a:p>
          <a:p>
            <a:pPr lvl="1"/>
            <a:r>
              <a:rPr lang="fr-FR" dirty="0"/>
              <a:t>Soit au plan agricole</a:t>
            </a:r>
          </a:p>
          <a:p>
            <a:pPr lvl="1"/>
            <a:r>
              <a:rPr lang="fr-FR" dirty="0"/>
              <a:t>Soit au plan particulier</a:t>
            </a:r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2</a:t>
            </a:r>
            <a:r>
              <a:rPr lang="fr-FR" b="1" u="sng" baseline="30000" dirty="0"/>
              <a:t>ème</a:t>
            </a:r>
            <a:r>
              <a:rPr lang="fr-FR" b="1" u="sng" dirty="0"/>
              <a:t> </a:t>
            </a:r>
            <a:r>
              <a:rPr lang="fr-FR" sz="2000" b="1" u="sng" dirty="0"/>
              <a:t>(au moins aussi capital) </a:t>
            </a:r>
            <a:r>
              <a:rPr lang="fr-FR" b="1" u="sng" dirty="0"/>
              <a:t>c’est un concours environnemental majeur !</a:t>
            </a:r>
          </a:p>
          <a:p>
            <a:pPr lvl="1"/>
            <a:r>
              <a:rPr lang="fr-FR" dirty="0"/>
              <a:t>Régulation du débit des cours d’eau </a:t>
            </a:r>
            <a:r>
              <a:rPr lang="fr-FR" sz="2000" dirty="0"/>
              <a:t>(recueil d’une partie des eaux de pluie)</a:t>
            </a:r>
            <a:endParaRPr lang="fr-FR" dirty="0"/>
          </a:p>
          <a:p>
            <a:pPr lvl="1"/>
            <a:r>
              <a:rPr lang="fr-FR" dirty="0"/>
              <a:t>Recharges des nappes phréatiques</a:t>
            </a:r>
            <a:endParaRPr lang="fr-FR" sz="2000" dirty="0"/>
          </a:p>
          <a:p>
            <a:pPr lvl="1"/>
            <a:r>
              <a:rPr lang="fr-FR" dirty="0"/>
              <a:t>Maintien des zones humides </a:t>
            </a:r>
            <a:r>
              <a:rPr lang="fr-FR" sz="2000" dirty="0"/>
              <a:t>(contribution à la biodiversité et </a:t>
            </a:r>
            <a:r>
              <a:rPr lang="fr-FR" sz="2000" b="1" u="sng" dirty="0"/>
              <a:t>des barrières au feu</a:t>
            </a:r>
            <a:r>
              <a:rPr lang="fr-FR" sz="2000" dirty="0"/>
              <a:t>)</a:t>
            </a:r>
            <a:endParaRPr lang="fr-FR" dirty="0"/>
          </a:p>
          <a:p>
            <a:pPr lvl="1"/>
            <a:r>
              <a:rPr lang="fr-FR" dirty="0"/>
              <a:t>Limitation des risques naturels en participant à la cohésion des sols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3</a:t>
            </a:r>
            <a:r>
              <a:rPr lang="fr-FR" b="1" u="sng" baseline="30000" dirty="0"/>
              <a:t>ème</a:t>
            </a:r>
            <a:r>
              <a:rPr lang="fr-FR" b="1" u="sng" dirty="0"/>
              <a:t> c’est un intérêt patrimonial incontestable </a:t>
            </a:r>
            <a:r>
              <a:rPr lang="fr-FR" dirty="0"/>
              <a:t>			</a:t>
            </a:r>
            <a:r>
              <a:rPr lang="fr-FR" sz="2400" dirty="0"/>
              <a:t>(témoignage de l’adaptation de l’homme à la rudesse du milieu)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98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88288"/>
            <a:ext cx="10515600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Une ASA, c’est quoi au juste ?....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0" y="1694578"/>
            <a:ext cx="11009509" cy="5008226"/>
          </a:xfrm>
        </p:spPr>
        <p:txBody>
          <a:bodyPr/>
          <a:lstStyle/>
          <a:p>
            <a:r>
              <a:rPr lang="fr-FR" dirty="0"/>
              <a:t>ASA= une Association Syndicale Autorisée</a:t>
            </a:r>
          </a:p>
          <a:p>
            <a:r>
              <a:rPr lang="fr-FR" dirty="0"/>
              <a:t>Concernant les canaux, c’est un </a:t>
            </a:r>
            <a:r>
              <a:rPr lang="fr-FR" b="1" u="sng" dirty="0"/>
              <a:t>regroupement de propriétaires</a:t>
            </a:r>
            <a:r>
              <a:rPr lang="fr-FR" sz="2400" dirty="0"/>
              <a:t> (de privés)</a:t>
            </a:r>
          </a:p>
          <a:p>
            <a:r>
              <a:rPr lang="fr-FR" dirty="0"/>
              <a:t>Structure juridique très particulière pour gérer l’EAU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Un E.P.C.A (=Etablissement Public à Caractère Administratif)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b="1" dirty="0"/>
              <a:t>La tutelle est la Préfecture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Règles de gestion : </a:t>
            </a:r>
            <a:r>
              <a:rPr lang="fr-FR" sz="2000" dirty="0"/>
              <a:t>(</a:t>
            </a:r>
            <a:r>
              <a:rPr lang="fr-FR" sz="2000" u="sng" dirty="0"/>
              <a:t>doivent être validées par la Préfecture</a:t>
            </a:r>
            <a:r>
              <a:rPr lang="fr-FR" sz="2000" dirty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Des Statuts (comme pour toute association)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Un règlement intérieur qui précise :</a:t>
            </a:r>
          </a:p>
          <a:p>
            <a:pPr lvl="3"/>
            <a:r>
              <a:rPr lang="fr-FR" dirty="0"/>
              <a:t>le fonctionnement : les corvées et l’usage de l’eau</a:t>
            </a:r>
          </a:p>
          <a:p>
            <a:pPr lvl="3"/>
            <a:r>
              <a:rPr lang="fr-FR" dirty="0"/>
              <a:t>Le budget : dépenses et recettes fournies par le « rôle » (appel à cotisation)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b="1" u="sng" dirty="0"/>
              <a:t>Ce règlement a force de loi</a:t>
            </a:r>
          </a:p>
        </p:txBody>
      </p:sp>
    </p:spTree>
    <p:extLst>
      <p:ext uri="{BB962C8B-B14F-4D97-AF65-F5344CB8AC3E}">
        <p14:creationId xmlns:p14="http://schemas.microsoft.com/office/powerpoint/2010/main" val="244911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59B66-B252-B199-3482-DC2EB528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Droits et Devoirs d’une ASA 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AC451-D0FC-94BC-3D84-A9FA6BF4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2" y="1490065"/>
            <a:ext cx="10872831" cy="5086904"/>
          </a:xfrm>
        </p:spPr>
        <p:txBody>
          <a:bodyPr>
            <a:normAutofit/>
          </a:bodyPr>
          <a:lstStyle/>
          <a:p>
            <a:r>
              <a:rPr lang="fr-FR" u="sng" dirty="0"/>
              <a:t>Droits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Accès à l’eau de façon privilégiée</a:t>
            </a:r>
          </a:p>
          <a:p>
            <a:pPr lvl="1"/>
            <a:r>
              <a:rPr lang="fr-FR" dirty="0"/>
              <a:t>Une ASA dispose des même prérogatives qu’une commune (pour fixer les taxes, la gestion de l’usage de l’eau, mise en eau et martellières….)</a:t>
            </a:r>
          </a:p>
          <a:p>
            <a:r>
              <a:rPr lang="fr-FR" u="sng" dirty="0"/>
              <a:t>Devoirs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Entretenir les canaux porteurs</a:t>
            </a:r>
          </a:p>
          <a:p>
            <a:pPr lvl="1"/>
            <a:r>
              <a:rPr lang="fr-FR" dirty="0"/>
              <a:t>Veiller à la prise en compte des canaux secondaires par les riverains</a:t>
            </a:r>
          </a:p>
          <a:p>
            <a:pPr lvl="1"/>
            <a:r>
              <a:rPr lang="fr-FR" dirty="0"/>
              <a:t>Orchestrer un rôle perçu et géré par la Trésorerie:</a:t>
            </a:r>
          </a:p>
          <a:p>
            <a:pPr lvl="2"/>
            <a:r>
              <a:rPr lang="fr-FR" dirty="0"/>
              <a:t>Pour honorer le droit d’eau</a:t>
            </a:r>
          </a:p>
          <a:p>
            <a:pPr lvl="2"/>
            <a:r>
              <a:rPr lang="fr-FR" dirty="0"/>
              <a:t>Pour couvrir des frais d’entretien de travaux sur les canaux</a:t>
            </a:r>
          </a:p>
          <a:p>
            <a:pPr lvl="1"/>
            <a:r>
              <a:rPr lang="fr-FR" dirty="0"/>
              <a:t> </a:t>
            </a:r>
            <a:r>
              <a:rPr lang="fr-FR" sz="2800" dirty="0"/>
              <a:t>Tout terrain situé en aval d’un canal porteur est assujetti à ce rôle, </a:t>
            </a:r>
            <a:r>
              <a:rPr lang="fr-FR" sz="2800" b="1" u="sng" dirty="0"/>
              <a:t>situation inaliénable au risque de perdre l’accès à l’eau.</a:t>
            </a: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38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7B11F-CAEA-788C-8AC4-8D4DC7A0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5" y="1494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latin typeface="Aptos Black" panose="020F0502020204030204" pitchFamily="34" charset="0"/>
              </a:rPr>
              <a:t>Le Périmètre de l’ASA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7F5724-457A-25CA-0E1B-D442C03F3C7D}"/>
              </a:ext>
            </a:extLst>
          </p:cNvPr>
          <p:cNvSpPr txBox="1">
            <a:spLocks/>
          </p:cNvSpPr>
          <p:nvPr/>
        </p:nvSpPr>
        <p:spPr>
          <a:xfrm>
            <a:off x="645252" y="1490065"/>
            <a:ext cx="11000408" cy="5086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Défini dans le Règlement et validé en préfecture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Parcelles en deçà de 7 canaux porteurs </a:t>
            </a:r>
            <a:r>
              <a:rPr lang="fr-FR" sz="2000" dirty="0"/>
              <a:t>(quelque soient leur évolution)</a:t>
            </a:r>
          </a:p>
          <a:p>
            <a:pPr lvl="1"/>
            <a:r>
              <a:rPr lang="fr-FR" dirty="0"/>
              <a:t>Ces parcelles accèdent à l’eau :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/>
              <a:t>soit directement (l’ASA a la responsabilité du suivi des canaux porteurs)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/>
              <a:t> soit via des </a:t>
            </a:r>
            <a:r>
              <a:rPr lang="fr-FR" dirty="0" err="1"/>
              <a:t>Peyras</a:t>
            </a:r>
            <a:r>
              <a:rPr lang="fr-FR" dirty="0"/>
              <a:t> et </a:t>
            </a:r>
            <a:r>
              <a:rPr lang="fr-FR" dirty="0" err="1"/>
              <a:t>Foilioles</a:t>
            </a:r>
            <a:r>
              <a:rPr lang="fr-FR" dirty="0"/>
              <a:t> ( ce sont les riverains qui assurent cet acheminement. L’ASA n’a qu’un rôle d’accompagnement et n’en a pas la responsabilité).</a:t>
            </a:r>
          </a:p>
          <a:p>
            <a:r>
              <a:rPr lang="fr-FR" dirty="0"/>
              <a:t>Toutes ces parcelles définis avaient accès à l’eau</a:t>
            </a:r>
          </a:p>
          <a:p>
            <a:r>
              <a:rPr lang="fr-FR" dirty="0"/>
              <a:t>En l’état actuel, ce n’est plus le cas </a:t>
            </a:r>
            <a:r>
              <a:rPr lang="fr-FR" sz="2000" dirty="0"/>
              <a:t>(suite aux évolutions des propriétaires)</a:t>
            </a:r>
          </a:p>
          <a:p>
            <a:r>
              <a:rPr lang="fr-FR" dirty="0"/>
              <a:t>Quelques années sont nécessaires pour rétablir ces </a:t>
            </a:r>
            <a:r>
              <a:rPr lang="fr-FR" dirty="0" err="1"/>
              <a:t>Peyras</a:t>
            </a:r>
            <a:r>
              <a:rPr lang="fr-FR" dirty="0"/>
              <a:t> et </a:t>
            </a:r>
            <a:r>
              <a:rPr lang="fr-FR" dirty="0" err="1"/>
              <a:t>Filioles</a:t>
            </a:r>
            <a:endParaRPr lang="fr-FR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u="sng" dirty="0">
                <a:sym typeface="Wingdings" panose="05000000000000000000" pitchFamily="2" charset="2"/>
              </a:rPr>
              <a:t>Un investissement pour gommer un disfonctionnement de quelques décennies</a:t>
            </a:r>
            <a:endParaRPr lang="fr-FR" b="1" u="sng" dirty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093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8DD66-80A0-4E6B-2947-3132BFA8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Evolution de l’ASA de Vallouise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85FAB-55FB-B19A-5C9F-8849ECAC9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Origine : entre 1868 et 1879 suivant les canaux</a:t>
            </a:r>
          </a:p>
          <a:p>
            <a:r>
              <a:rPr lang="fr-FR" dirty="0"/>
              <a:t>Période de flottement de l’ASA dans les années 70</a:t>
            </a:r>
          </a:p>
          <a:p>
            <a:r>
              <a:rPr lang="fr-FR" dirty="0"/>
              <a:t>1973 : Gestion des canaux reprise par la commune. </a:t>
            </a:r>
            <a:r>
              <a:rPr lang="fr-FR" b="1" u="sng" dirty="0"/>
              <a:t>Arrêt du « rôle »</a:t>
            </a:r>
          </a:p>
          <a:p>
            <a:r>
              <a:rPr lang="fr-FR" dirty="0"/>
              <a:t>2008 : Rappel à l’ordre de la Préfecture :</a:t>
            </a:r>
          </a:p>
          <a:p>
            <a:pPr marL="457200" lvl="1" indent="0">
              <a:buNone/>
            </a:pPr>
            <a:r>
              <a:rPr lang="fr-FR" sz="3000" b="1" u="sng" dirty="0">
                <a:sym typeface="Wingdings" panose="05000000000000000000" pitchFamily="2" charset="2"/>
              </a:rPr>
              <a:t> </a:t>
            </a:r>
            <a:r>
              <a:rPr lang="fr-FR" sz="3000" b="1" u="sng" dirty="0"/>
              <a:t>« Si une ASA ne fonctionne pas, le droit d’eau est suspendu »</a:t>
            </a:r>
          </a:p>
          <a:p>
            <a:r>
              <a:rPr lang="fr-FR" dirty="0"/>
              <a:t>Juillet 2008 : Redémarrage de l’ASA avec un administrateur provisoire</a:t>
            </a:r>
          </a:p>
          <a:p>
            <a:r>
              <a:rPr lang="fr-FR" dirty="0"/>
              <a:t>2018 : premier rôle appelé. Remise en cause avec démission et annulation</a:t>
            </a:r>
          </a:p>
          <a:p>
            <a:r>
              <a:rPr lang="fr-FR" dirty="0"/>
              <a:t>Assemblée Générale en Juillet 2019 avec</a:t>
            </a:r>
          </a:p>
          <a:p>
            <a:pPr lvl="1"/>
            <a:r>
              <a:rPr lang="fr-FR" dirty="0"/>
              <a:t> statuts adoptés et désignation d’un nouveau bureau syndical</a:t>
            </a:r>
          </a:p>
          <a:p>
            <a:r>
              <a:rPr lang="fr-FR" dirty="0"/>
              <a:t>Nouvelle collaboration de gestion administrative avec l’IT05 </a:t>
            </a:r>
            <a:r>
              <a:rPr lang="fr-FR" sz="2000" dirty="0"/>
              <a:t>(Août 2019)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39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08287-B1A7-3A89-84DF-6E2FD945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105066"/>
            <a:ext cx="11895589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Fonctionnement de l’ASA depuis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41154E-A359-871A-62F8-182DFE64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372619"/>
            <a:ext cx="9975209" cy="535954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Nombreuses réunions du bureau syndical (une trentaine !!!….)</a:t>
            </a:r>
          </a:p>
          <a:p>
            <a:r>
              <a:rPr lang="fr-FR" dirty="0"/>
              <a:t>Travaux réalisés :</a:t>
            </a:r>
          </a:p>
          <a:p>
            <a:pPr lvl="1"/>
            <a:r>
              <a:rPr lang="fr-FR" dirty="0"/>
              <a:t>Révision du Règlement intérieur délibéré au Printemps 2020</a:t>
            </a:r>
          </a:p>
          <a:p>
            <a:pPr lvl="1"/>
            <a:r>
              <a:rPr lang="fr-FR" dirty="0"/>
              <a:t>Sollicitations multiples pour avancer avec l’IT05 pour établir :</a:t>
            </a:r>
          </a:p>
          <a:p>
            <a:pPr lvl="2"/>
            <a:r>
              <a:rPr lang="fr-FR" dirty="0"/>
              <a:t>Un budget 2021 qui a été adopté laborieusement</a:t>
            </a:r>
          </a:p>
          <a:p>
            <a:pPr lvl="2"/>
            <a:r>
              <a:rPr lang="fr-FR" dirty="0"/>
              <a:t>Un rôle qui n’a pas été déployé en 2021</a:t>
            </a:r>
          </a:p>
          <a:p>
            <a:pPr lvl="2"/>
            <a:r>
              <a:rPr lang="fr-FR" dirty="0"/>
              <a:t>Un budget 2022 qui n’a jamais vu le jour</a:t>
            </a:r>
          </a:p>
          <a:p>
            <a:pPr lvl="1"/>
            <a:r>
              <a:rPr lang="fr-FR" dirty="0"/>
              <a:t>En conséquence blocage des dépenses prévues dans ce budget 2022 (assurances, travaux, indemnisations….)</a:t>
            </a:r>
          </a:p>
          <a:p>
            <a:pPr lvl="1"/>
            <a:r>
              <a:rPr lang="fr-FR" dirty="0"/>
              <a:t>Participation à réunion départementale (27/05/2021)</a:t>
            </a:r>
          </a:p>
          <a:p>
            <a:pPr lvl="1"/>
            <a:r>
              <a:rPr lang="fr-FR" dirty="0"/>
              <a:t>Echanges avec l’ASA de Pelvoux et la FDSIGE05</a:t>
            </a:r>
          </a:p>
          <a:p>
            <a:r>
              <a:rPr lang="fr-FR" b="1" u="sng" dirty="0"/>
              <a:t>Décision tranchée fin Août 2022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Rupture de collaboration de gestion administrative avec l’IT05</a:t>
            </a:r>
          </a:p>
          <a:p>
            <a:pPr lvl="1"/>
            <a:r>
              <a:rPr lang="fr-FR" dirty="0"/>
              <a:t>Adhésion à la FDSIGE05 pour la gestion administrative de l’ASA</a:t>
            </a:r>
          </a:p>
          <a:p>
            <a:r>
              <a:rPr lang="fr-FR" dirty="0"/>
              <a:t>Envoi du « rôle » d’ici fin d’année 2022</a:t>
            </a:r>
          </a:p>
        </p:txBody>
      </p:sp>
    </p:spTree>
    <p:extLst>
      <p:ext uri="{BB962C8B-B14F-4D97-AF65-F5344CB8AC3E}">
        <p14:creationId xmlns:p14="http://schemas.microsoft.com/office/powerpoint/2010/main" val="173844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F74D9-2BAC-8A19-3C53-AC2512F5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1" y="52451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C’est quoi le « RÔLE »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D636D-FE70-838C-DDB4-596C3BCC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0197"/>
            <a:ext cx="10939943" cy="2503808"/>
          </a:xfrm>
        </p:spPr>
        <p:txBody>
          <a:bodyPr>
            <a:normAutofit/>
          </a:bodyPr>
          <a:lstStyle/>
          <a:p>
            <a:r>
              <a:rPr lang="fr-FR" dirty="0"/>
              <a:t>C’est une ressource de financement de l’ASA pour :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Honorer la redevance eau obligatoire depuis 2006 pour tout prélèvement d’eau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Assurer les personnes qui s’occupent de l’ASA (personnes des corvées et bureau)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Permettre des aménagements, réparations des canaux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Orchestrer un usage optimal de l’eau disponible à proximité</a:t>
            </a:r>
          </a:p>
        </p:txBody>
      </p:sp>
    </p:spTree>
    <p:extLst>
      <p:ext uri="{BB962C8B-B14F-4D97-AF65-F5344CB8AC3E}">
        <p14:creationId xmlns:p14="http://schemas.microsoft.com/office/powerpoint/2010/main" val="109489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E0B832-FCE4-6922-3D14-44B976DF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BC00D7-43D4-DAFE-55D0-1294051A2AB1}"/>
              </a:ext>
            </a:extLst>
          </p:cNvPr>
          <p:cNvSpPr txBox="1"/>
          <p:nvPr/>
        </p:nvSpPr>
        <p:spPr>
          <a:xfrm>
            <a:off x="2474752" y="595618"/>
            <a:ext cx="6727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Histoire d’EAU…….</a:t>
            </a:r>
          </a:p>
        </p:txBody>
      </p:sp>
    </p:spTree>
    <p:extLst>
      <p:ext uri="{BB962C8B-B14F-4D97-AF65-F5344CB8AC3E}">
        <p14:creationId xmlns:p14="http://schemas.microsoft.com/office/powerpoint/2010/main" val="1354127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F74D9-2BAC-8A19-3C53-AC2512F5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C’est quoi le « RÔLE »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D636D-FE70-838C-DDB4-596C3BCC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574"/>
            <a:ext cx="10797330" cy="1873920"/>
          </a:xfrm>
        </p:spPr>
        <p:txBody>
          <a:bodyPr>
            <a:normAutofit/>
          </a:bodyPr>
          <a:lstStyle/>
          <a:p>
            <a:r>
              <a:rPr lang="fr-FR" dirty="0"/>
              <a:t>Comment s’articule-t-il ? </a:t>
            </a:r>
            <a:r>
              <a:rPr lang="fr-FR" sz="2000" dirty="0"/>
              <a:t>(extrait du règlement intérieur)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F8CF6A-D05C-59D9-E50F-44A330A5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42" y="2201298"/>
            <a:ext cx="11353800" cy="41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5BD12-144A-9243-C9FF-BBEE49FC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48687C-8F6C-3737-B2F0-826F50AD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291"/>
            <a:ext cx="10515600" cy="1253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sym typeface="Wingdings" panose="05000000000000000000" pitchFamily="2" charset="2"/>
              </a:rPr>
              <a:t></a:t>
            </a:r>
            <a:r>
              <a:rPr lang="fr-FR" sz="3600" b="1" dirty="0"/>
              <a:t>Il est urgent de savoir balayer devant sa porte	</a:t>
            </a:r>
          </a:p>
          <a:p>
            <a:pPr marL="0" indent="0">
              <a:buNone/>
            </a:pPr>
            <a:r>
              <a:rPr lang="fr-FR" sz="3200" dirty="0"/>
              <a:t>Soit de respecter les règles de fonctionnement d’une ASA :</a:t>
            </a:r>
          </a:p>
          <a:p>
            <a:pPr lvl="1"/>
            <a:r>
              <a:rPr lang="fr-FR" sz="2800" dirty="0"/>
              <a:t>Déclarer un budget annuel avec :</a:t>
            </a:r>
          </a:p>
          <a:p>
            <a:pPr lvl="2"/>
            <a:r>
              <a:rPr lang="fr-FR" sz="2400" dirty="0"/>
              <a:t>Des dépenses : la redevance eau, une assurance, des aménagements</a:t>
            </a:r>
          </a:p>
          <a:p>
            <a:pPr lvl="2"/>
            <a:r>
              <a:rPr lang="fr-FR" sz="2400" dirty="0"/>
              <a:t>Des recettes : obtenus par le rôle auprès des propriétaires du périmètre</a:t>
            </a:r>
          </a:p>
          <a:p>
            <a:pPr lvl="1"/>
            <a:r>
              <a:rPr lang="fr-FR" sz="2800" dirty="0"/>
              <a:t>Réalisation du suivi des canaux porteurs</a:t>
            </a:r>
          </a:p>
          <a:p>
            <a:pPr lvl="2"/>
            <a:r>
              <a:rPr lang="fr-FR" sz="2400" dirty="0"/>
              <a:t>Réalisation des corvées par suffisamment de personnes</a:t>
            </a:r>
          </a:p>
          <a:p>
            <a:pPr lvl="1"/>
            <a:r>
              <a:rPr lang="fr-FR" sz="2800" dirty="0"/>
              <a:t>Tout mettre en œuvre pour faciliter les accès à l’eau de ces canaux</a:t>
            </a:r>
          </a:p>
          <a:p>
            <a:pPr marL="0" indent="0">
              <a:buNone/>
            </a:pPr>
            <a:r>
              <a:rPr lang="fr-FR" sz="1100" b="1" dirty="0"/>
              <a:t> </a:t>
            </a:r>
            <a:r>
              <a:rPr lang="fr-FR" sz="3600" b="1" dirty="0">
                <a:sym typeface="Wingdings" panose="05000000000000000000" pitchFamily="2" charset="2"/>
              </a:rPr>
              <a:t> Faute du respect de ces règles, risque de ne plus e</a:t>
            </a:r>
            <a:r>
              <a:rPr lang="fr-FR" sz="3600" b="1" dirty="0"/>
              <a:t>ncore disposer de l’eau et à moindre frais…..</a:t>
            </a:r>
          </a:p>
        </p:txBody>
      </p:sp>
    </p:spTree>
    <p:extLst>
      <p:ext uri="{BB962C8B-B14F-4D97-AF65-F5344CB8AC3E}">
        <p14:creationId xmlns:p14="http://schemas.microsoft.com/office/powerpoint/2010/main" val="220009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08458-209D-2943-3DA8-03CEE10A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5" y="365124"/>
            <a:ext cx="11182524" cy="610278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badi" panose="020B0604020104020204" pitchFamily="34" charset="0"/>
              </a:rPr>
              <a:t>ICI, nous avons beaucoup de chance avec :</a:t>
            </a:r>
            <a:br>
              <a:rPr lang="fr-FR" b="1" dirty="0">
                <a:latin typeface="Abadi" panose="020B0604020104020204" pitchFamily="34" charset="0"/>
              </a:rPr>
            </a:br>
            <a:r>
              <a:rPr lang="fr-FR" dirty="0"/>
              <a:t>		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LE SOLEIL fréquent</a:t>
            </a:r>
            <a:br>
              <a:rPr lang="fr-FR" dirty="0"/>
            </a:br>
            <a:r>
              <a:rPr lang="fr-FR" dirty="0"/>
              <a:t>		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L’EAU à proximité</a:t>
            </a:r>
            <a:br>
              <a:rPr lang="fr-FR" dirty="0"/>
            </a:br>
            <a:br>
              <a:rPr lang="fr-FR" dirty="0"/>
            </a:br>
            <a:r>
              <a:rPr lang="fr-FR" sz="4000" dirty="0">
                <a:latin typeface="Arial Black" panose="020B0A04020102020204" pitchFamily="34" charset="0"/>
              </a:rPr>
              <a:t>Ces 2 éléments fondamentaux de la vie représentent un capital fabuleux disponible</a:t>
            </a:r>
            <a:br>
              <a:rPr lang="fr-FR" dirty="0"/>
            </a:br>
            <a:r>
              <a:rPr lang="fr-FR" sz="1800" dirty="0"/>
              <a:t>  </a:t>
            </a:r>
            <a:r>
              <a:rPr lang="fr-FR" dirty="0"/>
              <a:t>		</a:t>
            </a:r>
            <a:r>
              <a:rPr lang="fr-FR" b="1" dirty="0"/>
              <a:t>mais qui ne nous appartient pas !....</a:t>
            </a:r>
            <a:br>
              <a:rPr lang="fr-FR" dirty="0"/>
            </a:br>
            <a:r>
              <a:rPr lang="fr-FR" dirty="0">
                <a:latin typeface="Impact" panose="020B0806030902050204" pitchFamily="34" charset="0"/>
              </a:rPr>
              <a:t>Sachons les valoriser avec RESPECT et INTELLIGENCE !</a:t>
            </a:r>
            <a:br>
              <a:rPr lang="fr-FR" dirty="0"/>
            </a:br>
            <a:br>
              <a:rPr lang="fr-FR" dirty="0"/>
            </a:br>
            <a:r>
              <a:rPr lang="fr-FR" dirty="0"/>
              <a:t>Nous avons la chance d’être propriétaire et de disposer de « droit d’eau ». </a:t>
            </a:r>
            <a:r>
              <a:rPr lang="fr-FR" b="1" u="sng" dirty="0"/>
              <a:t>Préservons ces chances !</a:t>
            </a:r>
          </a:p>
        </p:txBody>
      </p:sp>
    </p:spTree>
    <p:extLst>
      <p:ext uri="{BB962C8B-B14F-4D97-AF65-F5344CB8AC3E}">
        <p14:creationId xmlns:p14="http://schemas.microsoft.com/office/powerpoint/2010/main" val="428597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34678-1B41-D319-AE14-BE58F54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Le bureau syndical de l’ASA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43C243-D64E-55A1-B7A8-1A42BF9B4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président  : Ferdinand De BARDONNECHE</a:t>
            </a:r>
          </a:p>
          <a:p>
            <a:r>
              <a:rPr lang="fr-FR" dirty="0"/>
              <a:t>Vice Président : Sylvain MARTIN </a:t>
            </a:r>
            <a:r>
              <a:rPr lang="fr-FR" sz="2400" dirty="0"/>
              <a:t>(référent pour le Béal )</a:t>
            </a:r>
          </a:p>
          <a:p>
            <a:r>
              <a:rPr lang="fr-FR" dirty="0"/>
              <a:t>Les membres :</a:t>
            </a:r>
          </a:p>
          <a:p>
            <a:pPr lvl="1"/>
            <a:r>
              <a:rPr lang="fr-FR" dirty="0"/>
              <a:t>Roland GERARD</a:t>
            </a:r>
          </a:p>
          <a:p>
            <a:pPr lvl="1"/>
            <a:r>
              <a:rPr lang="fr-FR" dirty="0"/>
              <a:t>Andrée REYMOND : secrétaire</a:t>
            </a:r>
          </a:p>
          <a:p>
            <a:pPr lvl="1"/>
            <a:r>
              <a:rPr lang="fr-FR" dirty="0"/>
              <a:t>Josette SEGURA : référente pour les canaux du « Sud » et de « La Place »</a:t>
            </a:r>
          </a:p>
          <a:p>
            <a:pPr lvl="1"/>
            <a:r>
              <a:rPr lang="fr-FR" dirty="0"/>
              <a:t>Daniel GRESSSE : référent pour les canaux des </a:t>
            </a:r>
            <a:r>
              <a:rPr lang="fr-FR" dirty="0" err="1"/>
              <a:t>Parchers</a:t>
            </a:r>
            <a:endParaRPr lang="fr-FR" dirty="0"/>
          </a:p>
          <a:p>
            <a:pPr lvl="1"/>
            <a:r>
              <a:rPr lang="fr-FR" dirty="0"/>
              <a:t>Jacky MOTTET</a:t>
            </a:r>
          </a:p>
          <a:p>
            <a:pPr lvl="1"/>
            <a:r>
              <a:rPr lang="fr-FR" dirty="0"/>
              <a:t>Jean-Marie JOURDAN : référent pour les  canaux des </a:t>
            </a:r>
            <a:r>
              <a:rPr lang="fr-FR" dirty="0" err="1"/>
              <a:t>Auches</a:t>
            </a:r>
            <a:r>
              <a:rPr lang="fr-FR" dirty="0"/>
              <a:t> et de la Faurie</a:t>
            </a:r>
          </a:p>
        </p:txBody>
      </p:sp>
    </p:spTree>
    <p:extLst>
      <p:ext uri="{BB962C8B-B14F-4D97-AF65-F5344CB8AC3E}">
        <p14:creationId xmlns:p14="http://schemas.microsoft.com/office/powerpoint/2010/main" val="214094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F59FDE6-505D-A144-9677-C29B95AC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AB3D97-5AEE-68A7-BB56-133735120C49}"/>
              </a:ext>
            </a:extLst>
          </p:cNvPr>
          <p:cNvSpPr txBox="1"/>
          <p:nvPr/>
        </p:nvSpPr>
        <p:spPr>
          <a:xfrm>
            <a:off x="2474752" y="268447"/>
            <a:ext cx="672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chemeClr val="bg1"/>
                </a:solidFill>
              </a:rPr>
              <a:t>A canaliser !…….</a:t>
            </a:r>
          </a:p>
        </p:txBody>
      </p:sp>
    </p:spTree>
    <p:extLst>
      <p:ext uri="{BB962C8B-B14F-4D97-AF65-F5344CB8AC3E}">
        <p14:creationId xmlns:p14="http://schemas.microsoft.com/office/powerpoint/2010/main" val="301520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B87E6-615E-7C77-E376-20308E03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34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Trame de la réunion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5E86F-D6DB-27B6-9689-651219FF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297"/>
            <a:ext cx="10515600" cy="487789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Les NOUVEAUX ENJEUX de l’EAU</a:t>
            </a:r>
          </a:p>
          <a:p>
            <a:pPr lvl="1"/>
            <a:r>
              <a:rPr lang="fr-FR" dirty="0"/>
              <a:t>Les Evolutions</a:t>
            </a:r>
          </a:p>
          <a:p>
            <a:pPr lvl="1"/>
            <a:r>
              <a:rPr lang="fr-FR" dirty="0"/>
              <a:t>Les difficultés à assumer</a:t>
            </a:r>
          </a:p>
          <a:p>
            <a:pPr lvl="1"/>
            <a:r>
              <a:rPr lang="fr-FR" dirty="0"/>
              <a:t>Evolution du contexte sociétal</a:t>
            </a:r>
          </a:p>
          <a:p>
            <a:endParaRPr lang="fr-FR" dirty="0"/>
          </a:p>
          <a:p>
            <a:r>
              <a:rPr lang="fr-FR" dirty="0"/>
              <a:t>L’ ASA de Vallouise :</a:t>
            </a:r>
          </a:p>
          <a:p>
            <a:pPr lvl="1"/>
            <a:r>
              <a:rPr lang="fr-FR" dirty="0"/>
              <a:t>A quoi servent les canaux ?</a:t>
            </a:r>
          </a:p>
          <a:p>
            <a:pPr lvl="1"/>
            <a:r>
              <a:rPr lang="fr-FR" dirty="0"/>
              <a:t>Rappel : la configuration d’une ASA</a:t>
            </a:r>
          </a:p>
          <a:p>
            <a:pPr lvl="1"/>
            <a:r>
              <a:rPr lang="fr-FR" dirty="0"/>
              <a:t>Historique du cheminement de l’ASA</a:t>
            </a:r>
          </a:p>
          <a:p>
            <a:pPr lvl="1"/>
            <a:r>
              <a:rPr lang="fr-FR" dirty="0"/>
              <a:t>Fonctionnement de l’ASA depuis Juillet 2019</a:t>
            </a:r>
          </a:p>
          <a:p>
            <a:pPr lvl="1"/>
            <a:r>
              <a:rPr lang="fr-FR" dirty="0"/>
              <a:t>« Le Rôle », c’est quoi ?</a:t>
            </a:r>
          </a:p>
          <a:p>
            <a:pPr marL="0" indent="0">
              <a:buNone/>
            </a:pPr>
            <a:r>
              <a:rPr lang="fr-FR" sz="1050" dirty="0"/>
              <a:t> </a:t>
            </a:r>
          </a:p>
          <a:p>
            <a:r>
              <a:rPr lang="fr-FR" dirty="0"/>
              <a:t>Quelle attitude adopter ?....</a:t>
            </a:r>
          </a:p>
          <a:p>
            <a:pPr marL="0" indent="0">
              <a:buNone/>
            </a:pPr>
            <a:r>
              <a:rPr lang="fr-FR" sz="1400" dirty="0"/>
              <a:t> </a:t>
            </a:r>
          </a:p>
          <a:p>
            <a:r>
              <a:rPr lang="fr-FR" dirty="0"/>
              <a:t>Questions, Remarques, Suggestions …..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4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88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Période 1960-2020 : 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Abondance et Insouciance ?....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2108646"/>
            <a:ext cx="10515600" cy="403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L’EAU coule à flot ….. Au robinet !....</a:t>
            </a:r>
          </a:p>
          <a:p>
            <a:pPr lvl="1"/>
            <a:r>
              <a:rPr lang="fr-FR" sz="2800" dirty="0"/>
              <a:t>Grâce aux réalisations d’acheminement en eau potable</a:t>
            </a:r>
          </a:p>
          <a:p>
            <a:pPr lvl="1"/>
            <a:r>
              <a:rPr lang="fr-FR" sz="2800" dirty="0"/>
              <a:t>Grâce à la neige et aux glaciers</a:t>
            </a:r>
          </a:p>
          <a:p>
            <a:pPr lvl="1"/>
            <a:r>
              <a:rPr lang="fr-FR" sz="2800" dirty="0"/>
              <a:t>Sans mesure, en absence de compteur !....</a:t>
            </a:r>
          </a:p>
          <a:p>
            <a:pPr lvl="1"/>
            <a:r>
              <a:rPr lang="fr-FR" sz="2800" dirty="0"/>
              <a:t>À un coût particulièrement modeste….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Développement du Tourisme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Créations et exploitations des stations de ski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Croissance des résidences secondaires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0823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88288"/>
            <a:ext cx="110935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Période 1960-2020 : 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Quelques Conséquences néfastes?....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2384688"/>
            <a:ext cx="11179834" cy="319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Diminution du nombre d’agriculteurs </a:t>
            </a:r>
            <a:r>
              <a:rPr lang="fr-FR" sz="3200" dirty="0"/>
              <a:t>!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De nombreuse parcelles deviennent construites</a:t>
            </a:r>
            <a:endParaRPr lang="fr-FR" sz="3200" dirty="0"/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Abandon progressif des </a:t>
            </a:r>
            <a:r>
              <a:rPr lang="fr-FR" sz="3200" dirty="0" err="1">
                <a:sym typeface="Wingdings" panose="05000000000000000000" pitchFamily="2" charset="2"/>
              </a:rPr>
              <a:t>peyras</a:t>
            </a:r>
            <a:r>
              <a:rPr lang="fr-FR" sz="3200" dirty="0">
                <a:sym typeface="Wingdings" panose="05000000000000000000" pitchFamily="2" charset="2"/>
              </a:rPr>
              <a:t> et </a:t>
            </a:r>
            <a:r>
              <a:rPr lang="fr-FR" sz="3200" dirty="0" err="1">
                <a:sym typeface="Wingdings" panose="05000000000000000000" pitchFamily="2" charset="2"/>
              </a:rPr>
              <a:t>filioles</a:t>
            </a:r>
            <a:r>
              <a:rPr lang="fr-FR" sz="3200" dirty="0">
                <a:sym typeface="Wingdings" panose="05000000000000000000" pitchFamily="2" charset="2"/>
              </a:rPr>
              <a:t> </a:t>
            </a:r>
            <a:r>
              <a:rPr lang="fr-FR" sz="2400" dirty="0">
                <a:sym typeface="Wingdings" panose="05000000000000000000" pitchFamily="2" charset="2"/>
              </a:rPr>
              <a:t>(par les propriétaires)</a:t>
            </a:r>
            <a:endParaRPr lang="fr-FR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A quoi bon se soucier des canaux quand l’eau arrive au robinet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Disfonctionnement des ASA !.....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072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88288"/>
            <a:ext cx="11093569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Période 1960-2020 : 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2 préoccupations majeures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2367433"/>
            <a:ext cx="11179834" cy="2057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Faire évoluer les captages en eau pour répondre à la demande croissante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Assurer la gestion des eaux usées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5713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CE7BB-8F92-72AE-4806-0C706C38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Le contexte sociétal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F45B06-436F-9EF7-8995-6A259A86A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1992 : l’eau définie comme patrimoine commun de la nation</a:t>
            </a:r>
          </a:p>
          <a:p>
            <a:r>
              <a:rPr lang="fr-FR" b="1" u="sng" dirty="0"/>
              <a:t>2006 : tout usage de l’eau exige une redevance</a:t>
            </a:r>
          </a:p>
          <a:p>
            <a:r>
              <a:rPr lang="fr-FR" dirty="0"/>
              <a:t>Diminution forte du nombre d’agriculteurs</a:t>
            </a:r>
          </a:p>
          <a:p>
            <a:r>
              <a:rPr lang="fr-FR" dirty="0"/>
              <a:t>Evolution conséquente des terrains :</a:t>
            </a:r>
          </a:p>
          <a:p>
            <a:pPr lvl="1"/>
            <a:r>
              <a:rPr lang="fr-FR" dirty="0"/>
              <a:t>Développement des constructions</a:t>
            </a:r>
          </a:p>
          <a:p>
            <a:pPr lvl="1"/>
            <a:r>
              <a:rPr lang="fr-FR" dirty="0"/>
              <a:t>Développement de la voirie</a:t>
            </a:r>
          </a:p>
          <a:p>
            <a:r>
              <a:rPr lang="fr-FR" dirty="0"/>
              <a:t>Accès à l’eau facile par le biais des réseaux d’eau potable</a:t>
            </a:r>
          </a:p>
          <a:p>
            <a:r>
              <a:rPr lang="fr-FR" dirty="0"/>
              <a:t>Evolution climatique : </a:t>
            </a:r>
            <a:r>
              <a:rPr lang="fr-FR" b="1" u="sng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révélation de l’enjeu de l’eau !...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51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416A7-7615-A70E-6062-719174A3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365125"/>
            <a:ext cx="11291581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Le contexte sociétal s’accélère !....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ABEAE-C9AA-36CC-1835-902DD5F4E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glaciers fondent avec les périodes de chaleur qui augmentent</a:t>
            </a:r>
          </a:p>
          <a:p>
            <a:r>
              <a:rPr lang="fr-FR" dirty="0"/>
              <a:t>Les périodes de sécheresse s’allongent</a:t>
            </a:r>
          </a:p>
          <a:p>
            <a:r>
              <a:rPr lang="fr-FR" dirty="0"/>
              <a:t>Les besoins en eau augmentent pour irriguer</a:t>
            </a:r>
          </a:p>
          <a:p>
            <a:r>
              <a:rPr lang="fr-FR" dirty="0"/>
              <a:t>Les arbitrages d’usage d’eau apparaissent</a:t>
            </a:r>
          </a:p>
          <a:p>
            <a:r>
              <a:rPr lang="fr-FR" b="1" u="sng" dirty="0"/>
              <a:t>La pression des irrigants des régions plus au sud se fait sentir</a:t>
            </a:r>
          </a:p>
          <a:p>
            <a:r>
              <a:rPr lang="fr-FR" b="1" u="sng" dirty="0"/>
              <a:t>Les pouvoirs publics réagissent et sont tentés de supprimer les ASA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fr-FR" dirty="0"/>
              <a:t> En particulier celles qui fonctionnent mal et ne respectent pas les règles….   </a:t>
            </a:r>
          </a:p>
          <a:p>
            <a:pPr marL="457200" lvl="1" indent="0">
              <a:buNone/>
            </a:pPr>
            <a:endParaRPr lang="fr-FR" sz="1200" b="1" u="sng" dirty="0"/>
          </a:p>
          <a:p>
            <a:pPr marL="457200" lvl="1" indent="0">
              <a:buNone/>
            </a:pPr>
            <a:r>
              <a:rPr lang="fr-FR" b="1" u="sng" dirty="0"/>
              <a:t>Du jamais vu : 50 ASA ont été supprimés sur le département en 2022 !</a:t>
            </a:r>
          </a:p>
        </p:txBody>
      </p:sp>
    </p:spTree>
    <p:extLst>
      <p:ext uri="{BB962C8B-B14F-4D97-AF65-F5344CB8AC3E}">
        <p14:creationId xmlns:p14="http://schemas.microsoft.com/office/powerpoint/2010/main" val="35837306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1606</Words>
  <Application>Microsoft Office PowerPoint</Application>
  <PresentationFormat>Grand écran</PresentationFormat>
  <Paragraphs>180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Abadi</vt:lpstr>
      <vt:lpstr>Aptos Black</vt:lpstr>
      <vt:lpstr>Arial</vt:lpstr>
      <vt:lpstr>Arial Black</vt:lpstr>
      <vt:lpstr>Calibri</vt:lpstr>
      <vt:lpstr>Calibri Light</vt:lpstr>
      <vt:lpstr>Impact</vt:lpstr>
      <vt:lpstr>Wingdings</vt:lpstr>
      <vt:lpstr>Thème Office</vt:lpstr>
      <vt:lpstr>Réunion Publique  d’INFORMATIONS ASA des Canaux Réunis de Vallouise</vt:lpstr>
      <vt:lpstr>Présentation PowerPoint</vt:lpstr>
      <vt:lpstr>Présentation PowerPoint</vt:lpstr>
      <vt:lpstr>Trame de la réunion</vt:lpstr>
      <vt:lpstr>Période 1960-2020 :  Abondance et Insouciance ?....</vt:lpstr>
      <vt:lpstr>Période 1960-2020 :  Quelques Conséquences néfastes?....</vt:lpstr>
      <vt:lpstr>Période 1960-2020 :  2 préoccupations majeures</vt:lpstr>
      <vt:lpstr>Le contexte sociétal</vt:lpstr>
      <vt:lpstr>Le contexte sociétal s’accélère !....</vt:lpstr>
      <vt:lpstr>Avec la sécheresse 2022 :  un Réveil douloureux !....</vt:lpstr>
      <vt:lpstr>Perspectives :</vt:lpstr>
      <vt:lpstr>Les Canaux et l’ASA</vt:lpstr>
      <vt:lpstr>Intérêt des Canaux…..</vt:lpstr>
      <vt:lpstr>Une ASA, c’est quoi au juste ?....</vt:lpstr>
      <vt:lpstr>Droits et Devoirs d’une ASA ….</vt:lpstr>
      <vt:lpstr>Le Périmètre de l’ASA</vt:lpstr>
      <vt:lpstr>Evolution de l’ASA de Vallouise</vt:lpstr>
      <vt:lpstr>Fonctionnement de l’ASA depuis 2019</vt:lpstr>
      <vt:lpstr>C’est quoi le « RÔLE » ?</vt:lpstr>
      <vt:lpstr>C’est quoi le « RÔLE » ?</vt:lpstr>
      <vt:lpstr>Conclusion</vt:lpstr>
      <vt:lpstr>ICI, nous avons beaucoup de chance avec :     LE SOLEIL fréquent     L’EAU à proximité  Ces 2 éléments fondamentaux de la vie représentent un capital fabuleux disponible     mais qui ne nous appartient pas !.... Sachons les valoriser avec RESPECT et INTELLIGENCE !  Nous avons la chance d’être propriétaire et de disposer de « droit d’eau ». Préservons ces chances !</vt:lpstr>
      <vt:lpstr>Le bureau syndical de l’ASA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Publique ASA des Canaux réunis de Vallouise</dc:title>
  <dc:creator>Jean-Marie JOURDAN</dc:creator>
  <cp:lastModifiedBy>Jean-Marie JOURDAN</cp:lastModifiedBy>
  <cp:revision>25</cp:revision>
  <cp:lastPrinted>2023-09-15T08:36:09Z</cp:lastPrinted>
  <dcterms:created xsi:type="dcterms:W3CDTF">2022-10-13T10:18:21Z</dcterms:created>
  <dcterms:modified xsi:type="dcterms:W3CDTF">2023-09-20T08:55:11Z</dcterms:modified>
</cp:coreProperties>
</file>